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aret 1" panose="020B0604020202020204" charset="0"/>
      <p:regular r:id="rId16"/>
    </p:embeddedFont>
    <p:embeddedFont>
      <p:font typeface="Garet 1 Bold" panose="020B0604020202020204" charset="0"/>
      <p:regular r:id="rId17"/>
    </p:embeddedFont>
    <p:embeddedFont>
      <p:font typeface="Garet 2" panose="020B0604020202020204" charset="0"/>
      <p:regular r:id="rId18"/>
    </p:embeddedFont>
    <p:embeddedFont>
      <p:font typeface="Garet 2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172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680558" y="-1537786"/>
            <a:ext cx="4734352" cy="12769114"/>
            <a:chOff x="0" y="0"/>
            <a:chExt cx="4155845" cy="11208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5845" cy="11208811"/>
            </a:xfrm>
            <a:custGeom>
              <a:avLst/>
              <a:gdLst/>
              <a:ahLst/>
              <a:cxnLst/>
              <a:rect l="l" t="t" r="r" b="b"/>
              <a:pathLst>
                <a:path w="4155845" h="11208811">
                  <a:moveTo>
                    <a:pt x="0" y="0"/>
                  </a:moveTo>
                  <a:lnTo>
                    <a:pt x="4155845" y="0"/>
                  </a:lnTo>
                  <a:lnTo>
                    <a:pt x="4155845" y="11208811"/>
                  </a:lnTo>
                  <a:lnTo>
                    <a:pt x="0" y="11208811"/>
                  </a:lnTo>
                  <a:close/>
                </a:path>
              </a:pathLst>
            </a:custGeom>
            <a:solidFill>
              <a:srgbClr val="3F6B06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353726" y="1693667"/>
            <a:ext cx="6812591" cy="9877100"/>
            <a:chOff x="0" y="0"/>
            <a:chExt cx="5980136" cy="86701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80137" cy="8670183"/>
            </a:xfrm>
            <a:custGeom>
              <a:avLst/>
              <a:gdLst/>
              <a:ahLst/>
              <a:cxnLst/>
              <a:rect l="l" t="t" r="r" b="b"/>
              <a:pathLst>
                <a:path w="5980137" h="8670183">
                  <a:moveTo>
                    <a:pt x="0" y="0"/>
                  </a:moveTo>
                  <a:lnTo>
                    <a:pt x="5980137" y="0"/>
                  </a:lnTo>
                  <a:lnTo>
                    <a:pt x="5980137" y="8670183"/>
                  </a:lnTo>
                  <a:lnTo>
                    <a:pt x="0" y="8670183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274647" y="-601161"/>
            <a:ext cx="3961435" cy="3430603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31223" y="5433593"/>
            <a:ext cx="3683867" cy="519776"/>
            <a:chOff x="0" y="0"/>
            <a:chExt cx="2388784" cy="3370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88784" cy="337046"/>
            </a:xfrm>
            <a:custGeom>
              <a:avLst/>
              <a:gdLst/>
              <a:ahLst/>
              <a:cxnLst/>
              <a:rect l="l" t="t" r="r" b="b"/>
              <a:pathLst>
                <a:path w="2388784" h="337046">
                  <a:moveTo>
                    <a:pt x="0" y="0"/>
                  </a:moveTo>
                  <a:lnTo>
                    <a:pt x="2388784" y="0"/>
                  </a:lnTo>
                  <a:lnTo>
                    <a:pt x="2388784" y="337046"/>
                  </a:lnTo>
                  <a:lnTo>
                    <a:pt x="0" y="337046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45813" y="4106466"/>
            <a:ext cx="5191213" cy="56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292">
                <a:solidFill>
                  <a:srgbClr val="3F6B06"/>
                </a:solidFill>
                <a:latin typeface="Garet 1 Bold"/>
              </a:rPr>
              <a:t>SIRINGOMIELIA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2227" y="5537638"/>
            <a:ext cx="2962249" cy="314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5"/>
              </a:lnSpc>
            </a:pPr>
            <a:r>
              <a:rPr lang="en-US" sz="1889">
                <a:solidFill>
                  <a:srgbClr val="FFFFFF"/>
                </a:solidFill>
                <a:latin typeface="Garet 1 Bold"/>
              </a:rPr>
              <a:t>Conoce la enfermedad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2692" y="929222"/>
            <a:ext cx="2784154" cy="20274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C36373-0B37-D559-82D8-27AA9855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82" y="3962400"/>
            <a:ext cx="2694729" cy="25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680558" y="-1537786"/>
            <a:ext cx="4734352" cy="12769114"/>
            <a:chOff x="0" y="0"/>
            <a:chExt cx="4155845" cy="11208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5845" cy="11208811"/>
            </a:xfrm>
            <a:custGeom>
              <a:avLst/>
              <a:gdLst/>
              <a:ahLst/>
              <a:cxnLst/>
              <a:rect l="l" t="t" r="r" b="b"/>
              <a:pathLst>
                <a:path w="4155845" h="11208811">
                  <a:moveTo>
                    <a:pt x="0" y="0"/>
                  </a:moveTo>
                  <a:lnTo>
                    <a:pt x="4155845" y="0"/>
                  </a:lnTo>
                  <a:lnTo>
                    <a:pt x="4155845" y="11208811"/>
                  </a:lnTo>
                  <a:lnTo>
                    <a:pt x="0" y="11208811"/>
                  </a:lnTo>
                  <a:close/>
                </a:path>
              </a:pathLst>
            </a:custGeom>
            <a:solidFill>
              <a:srgbClr val="3F6B06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353726" y="1693667"/>
            <a:ext cx="6812591" cy="9877100"/>
            <a:chOff x="0" y="0"/>
            <a:chExt cx="5980136" cy="86701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80137" cy="8670183"/>
            </a:xfrm>
            <a:custGeom>
              <a:avLst/>
              <a:gdLst/>
              <a:ahLst/>
              <a:cxnLst/>
              <a:rect l="l" t="t" r="r" b="b"/>
              <a:pathLst>
                <a:path w="5980137" h="8670183">
                  <a:moveTo>
                    <a:pt x="0" y="0"/>
                  </a:moveTo>
                  <a:lnTo>
                    <a:pt x="5980137" y="0"/>
                  </a:lnTo>
                  <a:lnTo>
                    <a:pt x="5980137" y="8670183"/>
                  </a:lnTo>
                  <a:lnTo>
                    <a:pt x="0" y="8670183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274647" y="-601161"/>
            <a:ext cx="3961435" cy="3430603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08258" y="4120688"/>
            <a:ext cx="5191213" cy="218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 Bold"/>
              </a:rPr>
              <a:t>Conócenos y síguenos en nuestras redes sociales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(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Instagram, Facebook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y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 Twitter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)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.​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"/>
              </a:rPr>
              <a:t>​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 Bold"/>
              </a:rPr>
              <a:t>Contacta con nosotros a través del e-mail: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 asociacionaler@gmail.com​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"/>
              </a:rPr>
              <a:t>​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 Bold"/>
              </a:rPr>
              <a:t>Estamos en Avenida 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Fernández Ladreda,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nº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12, 24005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LEÓN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07148" y="2620617"/>
            <a:ext cx="2305750" cy="167905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048402" y="885817"/>
            <a:ext cx="3683867" cy="729503"/>
            <a:chOff x="0" y="0"/>
            <a:chExt cx="2388784" cy="4730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88784" cy="473042"/>
            </a:xfrm>
            <a:custGeom>
              <a:avLst/>
              <a:gdLst/>
              <a:ahLst/>
              <a:cxnLst/>
              <a:rect l="l" t="t" r="r" b="b"/>
              <a:pathLst>
                <a:path w="2388784" h="473042">
                  <a:moveTo>
                    <a:pt x="0" y="0"/>
                  </a:moveTo>
                  <a:lnTo>
                    <a:pt x="2388784" y="0"/>
                  </a:lnTo>
                  <a:lnTo>
                    <a:pt x="2388784" y="473042"/>
                  </a:lnTo>
                  <a:lnTo>
                    <a:pt x="0" y="473042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97774" y="857510"/>
            <a:ext cx="2962249" cy="70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64"/>
              </a:lnSpc>
            </a:pPr>
            <a:r>
              <a:rPr lang="en-US" sz="4260">
                <a:solidFill>
                  <a:srgbClr val="FFFFFF"/>
                </a:solidFill>
                <a:latin typeface="Garet 1 Bold"/>
              </a:rPr>
              <a:t>¡GRACIAS!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17513">
            <a:off x="8372462" y="-168528"/>
            <a:ext cx="469222" cy="6581585"/>
            <a:chOff x="0" y="0"/>
            <a:chExt cx="411886" cy="5777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51925" y="-226333"/>
            <a:ext cx="6766574" cy="9382473"/>
            <a:chOff x="0" y="0"/>
            <a:chExt cx="5939743" cy="823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39743" cy="8235997"/>
            </a:xfrm>
            <a:custGeom>
              <a:avLst/>
              <a:gdLst/>
              <a:ahLst/>
              <a:cxnLst/>
              <a:rect l="l" t="t" r="r" b="b"/>
              <a:pathLst>
                <a:path w="5939743" h="8235997">
                  <a:moveTo>
                    <a:pt x="0" y="0"/>
                  </a:moveTo>
                  <a:lnTo>
                    <a:pt x="5939743" y="0"/>
                  </a:lnTo>
                  <a:lnTo>
                    <a:pt x="5939743" y="8235997"/>
                  </a:lnTo>
                  <a:lnTo>
                    <a:pt x="0" y="8235997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5400000">
            <a:off x="-1215776" y="1658102"/>
            <a:ext cx="4406440" cy="3815977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-524200" y="3335549"/>
            <a:ext cx="3311526" cy="57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3386">
                <a:solidFill>
                  <a:srgbClr val="FFFFFF"/>
                </a:solidFill>
                <a:latin typeface="Garet 2"/>
              </a:rPr>
              <a:t>¿QUÉ 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51925" y="1677562"/>
            <a:ext cx="6502154" cy="322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2150" lvl="1" indent="-201075">
              <a:lnSpc>
                <a:spcPts val="2607"/>
              </a:lnSpc>
              <a:buFont typeface="Arial"/>
              <a:buChar char="•"/>
            </a:pPr>
            <a:r>
              <a:rPr lang="en-US" sz="1862">
                <a:solidFill>
                  <a:srgbClr val="3F6B06"/>
                </a:solidFill>
                <a:latin typeface="Garet 2"/>
              </a:rPr>
              <a:t>Es un trastorno raro que causa la </a:t>
            </a:r>
            <a:r>
              <a:rPr lang="en-US" sz="1862">
                <a:solidFill>
                  <a:srgbClr val="3F6B06"/>
                </a:solidFill>
                <a:latin typeface="Garet 2 Bold"/>
              </a:rPr>
              <a:t>formación de un  quiste en la médula espinal</a:t>
            </a:r>
            <a:r>
              <a:rPr lang="en-US" sz="1862">
                <a:solidFill>
                  <a:srgbClr val="3F6B06"/>
                </a:solidFill>
                <a:latin typeface="Garet 2"/>
              </a:rPr>
              <a:t>.​</a:t>
            </a:r>
          </a:p>
          <a:p>
            <a:pPr>
              <a:lnSpc>
                <a:spcPts val="2607"/>
              </a:lnSpc>
            </a:pPr>
            <a:r>
              <a:rPr lang="en-US" sz="1862">
                <a:solidFill>
                  <a:srgbClr val="3F6B06"/>
                </a:solidFill>
                <a:latin typeface="Garet 2"/>
              </a:rPr>
              <a:t>​</a:t>
            </a:r>
          </a:p>
          <a:p>
            <a:pPr marL="402150" lvl="1" indent="-201075">
              <a:lnSpc>
                <a:spcPts val="2607"/>
              </a:lnSpc>
              <a:buFont typeface="Arial"/>
              <a:buChar char="•"/>
            </a:pPr>
            <a:r>
              <a:rPr lang="en-US" sz="1862">
                <a:solidFill>
                  <a:srgbClr val="3F6B06"/>
                </a:solidFill>
                <a:latin typeface="Garet 2"/>
              </a:rPr>
              <a:t>Con el transcurso del tiempo, el quiste, llamado  </a:t>
            </a:r>
            <a:r>
              <a:rPr lang="en-US" sz="1862">
                <a:solidFill>
                  <a:srgbClr val="3F6B06"/>
                </a:solidFill>
                <a:latin typeface="Garet 2 Bold"/>
              </a:rPr>
              <a:t>syrinx</a:t>
            </a:r>
            <a:r>
              <a:rPr lang="en-US" sz="1862">
                <a:solidFill>
                  <a:srgbClr val="3F6B06"/>
                </a:solidFill>
                <a:latin typeface="Garet 2"/>
              </a:rPr>
              <a:t>, se hace más grande y largo, destruyendo de ese modo parte de la médula espinal.​</a:t>
            </a:r>
          </a:p>
          <a:p>
            <a:pPr>
              <a:lnSpc>
                <a:spcPts val="2607"/>
              </a:lnSpc>
            </a:pPr>
            <a:r>
              <a:rPr lang="en-US" sz="1862">
                <a:solidFill>
                  <a:srgbClr val="3F6B06"/>
                </a:solidFill>
                <a:latin typeface="Garet 2"/>
              </a:rPr>
              <a:t>​</a:t>
            </a:r>
          </a:p>
          <a:p>
            <a:pPr marL="402150" lvl="1" indent="-201075">
              <a:lnSpc>
                <a:spcPts val="2607"/>
              </a:lnSpc>
              <a:buFont typeface="Arial"/>
              <a:buChar char="•"/>
            </a:pPr>
            <a:r>
              <a:rPr lang="en-US" sz="1862">
                <a:solidFill>
                  <a:srgbClr val="3F6B06"/>
                </a:solidFill>
                <a:latin typeface="Garet 2"/>
              </a:rPr>
              <a:t>Por lo general, la siringomielia es el </a:t>
            </a:r>
            <a:r>
              <a:rPr lang="en-US" sz="1862">
                <a:solidFill>
                  <a:srgbClr val="3F6B06"/>
                </a:solidFill>
                <a:latin typeface="Garet 2 Bold"/>
              </a:rPr>
              <a:t>resultado</a:t>
            </a:r>
            <a:r>
              <a:rPr lang="en-US" sz="1862">
                <a:solidFill>
                  <a:srgbClr val="3F6B06"/>
                </a:solidFill>
                <a:latin typeface="Garet 2"/>
              </a:rPr>
              <a:t> de  una anomalía en el cráneo denominada  </a:t>
            </a:r>
            <a:r>
              <a:rPr lang="en-US" sz="1862">
                <a:solidFill>
                  <a:srgbClr val="3F6B06"/>
                </a:solidFill>
                <a:latin typeface="Garet 2 Bold"/>
              </a:rPr>
              <a:t>malformación de Chiari</a:t>
            </a:r>
            <a:r>
              <a:rPr lang="en-US" sz="1862">
                <a:solidFill>
                  <a:srgbClr val="3F6B06"/>
                </a:solidFill>
                <a:latin typeface="Garet 2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5032EA-E4AD-760B-DD41-CC505E9C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38" y="3964879"/>
            <a:ext cx="167827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16624">
            <a:off x="3993461" y="-946287"/>
            <a:ext cx="7626921" cy="11253981"/>
            <a:chOff x="0" y="0"/>
            <a:chExt cx="6694961" cy="9878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4960" cy="9878818"/>
            </a:xfrm>
            <a:custGeom>
              <a:avLst/>
              <a:gdLst/>
              <a:ahLst/>
              <a:cxnLst/>
              <a:rect l="l" t="t" r="r" b="b"/>
              <a:pathLst>
                <a:path w="6694960" h="9878818">
                  <a:moveTo>
                    <a:pt x="0" y="0"/>
                  </a:moveTo>
                  <a:lnTo>
                    <a:pt x="6694960" y="0"/>
                  </a:lnTo>
                  <a:lnTo>
                    <a:pt x="6694960" y="9878818"/>
                  </a:lnTo>
                  <a:lnTo>
                    <a:pt x="0" y="9878818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4" name="Group 4"/>
          <p:cNvGrpSpPr/>
          <p:nvPr/>
        </p:nvGrpSpPr>
        <p:grpSpPr>
          <a:xfrm rot="1617513">
            <a:off x="3885249" y="-597091"/>
            <a:ext cx="469222" cy="8509382"/>
            <a:chOff x="0" y="0"/>
            <a:chExt cx="411886" cy="7469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1886" cy="7469591"/>
            </a:xfrm>
            <a:custGeom>
              <a:avLst/>
              <a:gdLst/>
              <a:ahLst/>
              <a:cxnLst/>
              <a:rect l="l" t="t" r="r" b="b"/>
              <a:pathLst>
                <a:path w="411886" h="7469591">
                  <a:moveTo>
                    <a:pt x="0" y="0"/>
                  </a:moveTo>
                  <a:lnTo>
                    <a:pt x="411886" y="0"/>
                  </a:lnTo>
                  <a:lnTo>
                    <a:pt x="411886" y="7469591"/>
                  </a:lnTo>
                  <a:lnTo>
                    <a:pt x="0" y="7469591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1967" y="2777045"/>
            <a:ext cx="3311526" cy="43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625">
                <a:solidFill>
                  <a:srgbClr val="FFFFFF"/>
                </a:solidFill>
                <a:latin typeface="Garet 2 Bold"/>
              </a:rPr>
              <a:t>¿POR QUÉ SURGE?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49945" y="1107793"/>
            <a:ext cx="4103655" cy="135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"/>
              </a:rPr>
              <a:t>Por la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aparición de un quiste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, que se llena de líquido. El quiste es debido a defectos congénitos, tumores de la médula espinal o traumatismo en la médula espinal.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1242" y="5223629"/>
            <a:ext cx="5978246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"/>
              </a:rPr>
              <a:t>La aparición de la siringomielia por lo general es entre los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25 y 40 años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. Los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hombres se ven más afectados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 que las mujeres.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29630" y="3165711"/>
            <a:ext cx="5023970" cy="135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F6B06"/>
                </a:solidFill>
                <a:latin typeface="Garet 1"/>
              </a:rPr>
              <a:t>Habitualmente, el quiste lleno de líquido comienza en la </a:t>
            </a:r>
            <a:r>
              <a:rPr lang="en-US" sz="1599">
                <a:solidFill>
                  <a:srgbClr val="3F6B06"/>
                </a:solidFill>
                <a:latin typeface="Garet 1 Bold"/>
              </a:rPr>
              <a:t>zona del cuello</a:t>
            </a:r>
            <a:r>
              <a:rPr lang="en-US" sz="1599">
                <a:solidFill>
                  <a:srgbClr val="3F6B06"/>
                </a:solidFill>
                <a:latin typeface="Garet 1"/>
              </a:rPr>
              <a:t>. Se expande lentamente, ejerciendo presión sobre la médula espinal y causando un daño en la misma, de forma lenta.​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16624">
            <a:off x="2275254" y="-1791461"/>
            <a:ext cx="7149150" cy="11755362"/>
            <a:chOff x="0" y="0"/>
            <a:chExt cx="6275571" cy="10318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75571" cy="10318933"/>
            </a:xfrm>
            <a:custGeom>
              <a:avLst/>
              <a:gdLst/>
              <a:ahLst/>
              <a:cxnLst/>
              <a:rect l="l" t="t" r="r" b="b"/>
              <a:pathLst>
                <a:path w="6275571" h="10318933">
                  <a:moveTo>
                    <a:pt x="0" y="0"/>
                  </a:moveTo>
                  <a:lnTo>
                    <a:pt x="6275571" y="0"/>
                  </a:lnTo>
                  <a:lnTo>
                    <a:pt x="6275571" y="10318933"/>
                  </a:lnTo>
                  <a:lnTo>
                    <a:pt x="0" y="10318933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4" name="Group 4"/>
          <p:cNvGrpSpPr/>
          <p:nvPr/>
        </p:nvGrpSpPr>
        <p:grpSpPr>
          <a:xfrm rot="1617513">
            <a:off x="1694781" y="-539654"/>
            <a:ext cx="469222" cy="8573032"/>
            <a:chOff x="0" y="0"/>
            <a:chExt cx="411886" cy="7525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1886" cy="7525464"/>
            </a:xfrm>
            <a:custGeom>
              <a:avLst/>
              <a:gdLst/>
              <a:ahLst/>
              <a:cxnLst/>
              <a:rect l="l" t="t" r="r" b="b"/>
              <a:pathLst>
                <a:path w="411886" h="7525464">
                  <a:moveTo>
                    <a:pt x="0" y="0"/>
                  </a:moveTo>
                  <a:lnTo>
                    <a:pt x="411886" y="0"/>
                  </a:lnTo>
                  <a:lnTo>
                    <a:pt x="411886" y="7525464"/>
                  </a:lnTo>
                  <a:lnTo>
                    <a:pt x="0" y="7525464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77222" y="1652486"/>
            <a:ext cx="3311526" cy="43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625">
                <a:solidFill>
                  <a:srgbClr val="FFFFFF"/>
                </a:solidFill>
                <a:latin typeface="Garet 2 Bold"/>
              </a:rPr>
              <a:t>SÍNTOMAS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60233" y="702945"/>
            <a:ext cx="641769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Dolor de cabeza.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91496" y="1317625"/>
            <a:ext cx="652275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Pérdida de masa muscular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(desgaste, atrofia), con frecuencia en los brazos y las manos.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20247" y="1010285"/>
            <a:ext cx="589961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Escoliosis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(en niños).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01988" y="1872615"/>
            <a:ext cx="648937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Pérdida de los reflejos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en las </a:t>
            </a:r>
            <a:r>
              <a:rPr lang="en-US" sz="1399">
                <a:solidFill>
                  <a:srgbClr val="3F6B06"/>
                </a:solidFill>
                <a:latin typeface="Garet 1 Bold"/>
              </a:rPr>
              <a:t>extremidades superiores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50674" y="2179956"/>
            <a:ext cx="664068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Aumento de los reflejos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en las </a:t>
            </a:r>
            <a:r>
              <a:rPr lang="en-US" sz="1399">
                <a:solidFill>
                  <a:srgbClr val="3F6B06"/>
                </a:solidFill>
                <a:latin typeface="Garet 1 Bold"/>
              </a:rPr>
              <a:t>extremidades inferiores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25377" y="3349626"/>
            <a:ext cx="6999764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Entumecimiento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que disminuye la sensibilidad al dolor o la temperatura; reduce la capacidad para  sentir que la piel es tocada: ocurre en el </a:t>
            </a:r>
            <a:r>
              <a:rPr lang="en-US" sz="1399">
                <a:solidFill>
                  <a:srgbClr val="3F6B06"/>
                </a:solidFill>
                <a:latin typeface="Garet 1 Bold"/>
              </a:rPr>
              <a:t>cuello, los hombros, la parte superior de los brazos y el  tronco 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con una distribución similar a una capa; y empeora lentamente con el tiempo.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8206" y="2487296"/>
            <a:ext cx="7466879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Espasmos y rigidez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en los músculos de la pierna o la mano y el brazo.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2406" y="4954906"/>
            <a:ext cx="685950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3F6B06"/>
                </a:solidFill>
                <a:latin typeface="Garet 1 Bold"/>
              </a:rPr>
              <a:t>Debilidad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 (disminución de la fuerza muscular) en los brazos o las piernas.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00331" y="4399916"/>
            <a:ext cx="685950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3F6B06"/>
                </a:solidFill>
                <a:latin typeface="Garet 1 Bold"/>
              </a:rPr>
              <a:t>Dolor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 que baja por </a:t>
            </a:r>
            <a:r>
              <a:rPr lang="en-US" sz="1400">
                <a:solidFill>
                  <a:srgbClr val="3F6B06"/>
                </a:solidFill>
                <a:latin typeface="Garet 1 Bold"/>
              </a:rPr>
              <a:t>los brazos, el cuello o hacia la parte media de la espalda o las piernas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 rot="1617513">
            <a:off x="8379490" y="2876776"/>
            <a:ext cx="469222" cy="6581585"/>
            <a:chOff x="0" y="0"/>
            <a:chExt cx="411886" cy="577735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736612" y="2794636"/>
            <a:ext cx="7466879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3F6B06"/>
                </a:solidFill>
                <a:latin typeface="Garet 1 Bold"/>
              </a:rPr>
              <a:t>Pérdida de la función muscular</a:t>
            </a:r>
            <a:r>
              <a:rPr lang="en-US" sz="1399">
                <a:solidFill>
                  <a:srgbClr val="3F6B06"/>
                </a:solidFill>
                <a:latin typeface="Garet 1"/>
              </a:rPr>
              <a:t> y de la capacidad para usar los brazos o piernas.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4666" y="5817236"/>
            <a:ext cx="6859508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3F6B06"/>
                </a:solidFill>
                <a:latin typeface="Garet 1 Bold"/>
              </a:rPr>
              <a:t>Dificultad para caminar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 o niños caminando de puntillas.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4805" y="5509896"/>
            <a:ext cx="6859508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3F6B06"/>
                </a:solidFill>
                <a:latin typeface="Garet 1 Bold"/>
              </a:rPr>
              <a:t>Quemadura o lesión indolora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 en la </a:t>
            </a:r>
            <a:r>
              <a:rPr lang="en-US" sz="1400">
                <a:solidFill>
                  <a:srgbClr val="3F6B06"/>
                </a:solidFill>
                <a:latin typeface="Garet 1 Bold"/>
              </a:rPr>
              <a:t>mano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6550" y="6124576"/>
            <a:ext cx="6859508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3F6B06"/>
                </a:solidFill>
                <a:latin typeface="Garet 1"/>
              </a:rPr>
              <a:t>Movimientos incontrolables de los ojos (</a:t>
            </a:r>
            <a:r>
              <a:rPr lang="en-US" sz="1400">
                <a:solidFill>
                  <a:srgbClr val="3F6B06"/>
                </a:solidFill>
                <a:latin typeface="Garet 1 Bold"/>
              </a:rPr>
              <a:t>nistagmo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1520" y="6431916"/>
            <a:ext cx="718240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3F6B06"/>
                </a:solidFill>
                <a:latin typeface="Garet 1"/>
              </a:rPr>
              <a:t>Afección que afecta los nervios de los ojos y cara (</a:t>
            </a:r>
            <a:r>
              <a:rPr lang="en-US" sz="1400">
                <a:solidFill>
                  <a:srgbClr val="3F6B06"/>
                </a:solidFill>
                <a:latin typeface="Garet 1 Bold"/>
              </a:rPr>
              <a:t>síndrome de Horner</a:t>
            </a:r>
            <a:r>
              <a:rPr lang="en-US" sz="1400">
                <a:solidFill>
                  <a:srgbClr val="3F6B06"/>
                </a:solidFill>
                <a:latin typeface="Garet 1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77467" y="1178354"/>
            <a:ext cx="5799738" cy="4980759"/>
            <a:chOff x="0" y="0"/>
            <a:chExt cx="10251237" cy="8803663"/>
          </a:xfrm>
        </p:grpSpPr>
        <p:sp>
          <p:nvSpPr>
            <p:cNvPr id="3" name="Freeform 3"/>
            <p:cNvSpPr/>
            <p:nvPr/>
          </p:nvSpPr>
          <p:spPr>
            <a:xfrm>
              <a:off x="8890" y="0"/>
              <a:ext cx="10246156" cy="8803663"/>
            </a:xfrm>
            <a:custGeom>
              <a:avLst/>
              <a:gdLst/>
              <a:ahLst/>
              <a:cxnLst/>
              <a:rect l="l" t="t" r="r" b="b"/>
              <a:pathLst>
                <a:path w="10246156" h="8803663">
                  <a:moveTo>
                    <a:pt x="0" y="0"/>
                  </a:moveTo>
                  <a:lnTo>
                    <a:pt x="0" y="8803663"/>
                  </a:lnTo>
                  <a:lnTo>
                    <a:pt x="10246156" y="8803663"/>
                  </a:lnTo>
                  <a:lnTo>
                    <a:pt x="10246156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9660687" y="410210"/>
                  </a:moveTo>
                  <a:cubicBezTo>
                    <a:pt x="9754667" y="410210"/>
                    <a:pt x="9832137" y="486410"/>
                    <a:pt x="9832137" y="581660"/>
                  </a:cubicBezTo>
                  <a:cubicBezTo>
                    <a:pt x="9832137" y="676910"/>
                    <a:pt x="9755937" y="753110"/>
                    <a:pt x="9660687" y="753110"/>
                  </a:cubicBezTo>
                  <a:cubicBezTo>
                    <a:pt x="9565437" y="753110"/>
                    <a:pt x="9489237" y="676910"/>
                    <a:pt x="9489237" y="581660"/>
                  </a:cubicBezTo>
                  <a:cubicBezTo>
                    <a:pt x="9489237" y="486410"/>
                    <a:pt x="9566707" y="410210"/>
                    <a:pt x="9660687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8393453"/>
                  </a:moveTo>
                  <a:cubicBezTo>
                    <a:pt x="478790" y="8393453"/>
                    <a:pt x="401320" y="8317253"/>
                    <a:pt x="401320" y="8222003"/>
                  </a:cubicBezTo>
                  <a:cubicBezTo>
                    <a:pt x="401320" y="8128023"/>
                    <a:pt x="477520" y="8050553"/>
                    <a:pt x="572770" y="8050553"/>
                  </a:cubicBezTo>
                  <a:cubicBezTo>
                    <a:pt x="666750" y="8050553"/>
                    <a:pt x="744220" y="8126753"/>
                    <a:pt x="744220" y="8222003"/>
                  </a:cubicBezTo>
                  <a:cubicBezTo>
                    <a:pt x="744220" y="8315983"/>
                    <a:pt x="666750" y="8393453"/>
                    <a:pt x="572770" y="8393453"/>
                  </a:cubicBezTo>
                  <a:close/>
                  <a:moveTo>
                    <a:pt x="9660687" y="8393453"/>
                  </a:moveTo>
                  <a:cubicBezTo>
                    <a:pt x="9566707" y="8393453"/>
                    <a:pt x="9489237" y="8317253"/>
                    <a:pt x="9489237" y="8222003"/>
                  </a:cubicBezTo>
                  <a:cubicBezTo>
                    <a:pt x="9489237" y="8128023"/>
                    <a:pt x="9565437" y="8050553"/>
                    <a:pt x="9660687" y="8050553"/>
                  </a:cubicBezTo>
                  <a:cubicBezTo>
                    <a:pt x="9755937" y="8050553"/>
                    <a:pt x="9832137" y="8126753"/>
                    <a:pt x="9832137" y="8222003"/>
                  </a:cubicBezTo>
                  <a:cubicBezTo>
                    <a:pt x="9832137" y="8315983"/>
                    <a:pt x="9754667" y="8393453"/>
                    <a:pt x="9660687" y="8393453"/>
                  </a:cubicBezTo>
                  <a:close/>
                </a:path>
              </a:pathLst>
            </a:custGeom>
            <a:solidFill>
              <a:srgbClr val="3F6B0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9498127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498127" y="805055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10210" y="805055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09901" y="2576890"/>
            <a:ext cx="3461403" cy="2043974"/>
            <a:chOff x="0" y="0"/>
            <a:chExt cx="5785393" cy="3416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85393" cy="3416300"/>
            </a:xfrm>
            <a:custGeom>
              <a:avLst/>
              <a:gdLst/>
              <a:ahLst/>
              <a:cxnLst/>
              <a:rect l="l" t="t" r="r" b="b"/>
              <a:pathLst>
                <a:path w="5785393" h="3416300">
                  <a:moveTo>
                    <a:pt x="3627357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5785393" y="3416300"/>
                  </a:lnTo>
                  <a:lnTo>
                    <a:pt x="5785393" y="0"/>
                  </a:lnTo>
                  <a:lnTo>
                    <a:pt x="3627357" y="0"/>
                  </a:lnTo>
                  <a:close/>
                  <a:moveTo>
                    <a:pt x="5759993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5759993" y="25400"/>
                  </a:lnTo>
                  <a:lnTo>
                    <a:pt x="5759993" y="3390900"/>
                  </a:lnTo>
                  <a:close/>
                  <a:moveTo>
                    <a:pt x="3627357" y="177800"/>
                  </a:moveTo>
                  <a:lnTo>
                    <a:pt x="5607593" y="177800"/>
                  </a:lnTo>
                  <a:lnTo>
                    <a:pt x="5607593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3627357" y="177800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3138619"/>
            <a:ext cx="3306193" cy="99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8">
                <a:solidFill>
                  <a:srgbClr val="3F6B06"/>
                </a:solidFill>
                <a:latin typeface="Garet 2 Bold"/>
              </a:rPr>
              <a:t>Pruebas y éxamenes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03383" y="2151829"/>
            <a:ext cx="5163796" cy="346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4"/>
              </a:lnSpc>
            </a:pPr>
            <a:endParaRPr/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aret 1 Bold"/>
              </a:rPr>
              <a:t>Examen Físico</a:t>
            </a:r>
            <a:r>
              <a:rPr lang="en-US" sz="1800">
                <a:solidFill>
                  <a:srgbClr val="FFFFFF"/>
                </a:solidFill>
                <a:latin typeface="Garet 1"/>
              </a:rPr>
              <a:t>.</a:t>
            </a:r>
          </a:p>
          <a:p>
            <a:pPr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Garet 1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aret 1 Bold"/>
              </a:rPr>
              <a:t>RM</a:t>
            </a:r>
            <a:r>
              <a:rPr lang="en-US" sz="1800">
                <a:solidFill>
                  <a:srgbClr val="FFFFFF"/>
                </a:solidFill>
                <a:latin typeface="Garet 1"/>
              </a:rPr>
              <a:t> de la </a:t>
            </a:r>
            <a:r>
              <a:rPr lang="en-US" sz="1800">
                <a:solidFill>
                  <a:srgbClr val="FFFFFF"/>
                </a:solidFill>
                <a:latin typeface="Garet 1 Bold"/>
              </a:rPr>
              <a:t>cabeza</a:t>
            </a:r>
            <a:r>
              <a:rPr lang="en-US" sz="1800">
                <a:solidFill>
                  <a:srgbClr val="FFFFFF"/>
                </a:solidFill>
                <a:latin typeface="Garet 1"/>
              </a:rPr>
              <a:t> y la </a:t>
            </a:r>
            <a:r>
              <a:rPr lang="en-US" sz="1800">
                <a:solidFill>
                  <a:srgbClr val="FFFFFF"/>
                </a:solidFill>
                <a:latin typeface="Garet 1 Bold"/>
              </a:rPr>
              <a:t>columna vertebral</a:t>
            </a:r>
            <a:r>
              <a:rPr lang="en-US" sz="1800">
                <a:solidFill>
                  <a:srgbClr val="FFFFFF"/>
                </a:solidFill>
                <a:latin typeface="Garet 1"/>
              </a:rPr>
              <a:t>.</a:t>
            </a:r>
          </a:p>
          <a:p>
            <a:pPr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Garet 1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Garet 1 Bold"/>
              </a:rPr>
              <a:t>TC</a:t>
            </a:r>
            <a:r>
              <a:rPr lang="en-US" sz="1800">
                <a:solidFill>
                  <a:srgbClr val="FFFFFF"/>
                </a:solidFill>
                <a:latin typeface="Garet 1"/>
              </a:rPr>
              <a:t> de la </a:t>
            </a:r>
            <a:r>
              <a:rPr lang="en-US" sz="1800">
                <a:solidFill>
                  <a:srgbClr val="FFFFFF"/>
                </a:solidFill>
                <a:latin typeface="Garet 1 Bold"/>
              </a:rPr>
              <a:t>columna con mielografía</a:t>
            </a:r>
            <a:r>
              <a:rPr lang="en-US" sz="1800">
                <a:solidFill>
                  <a:srgbClr val="FFFFFF"/>
                </a:solidFill>
                <a:latin typeface="Garet 1"/>
              </a:rPr>
              <a:t> (se puede hacer cuando no es  posible hacer la RM).</a:t>
            </a:r>
          </a:p>
          <a:p>
            <a:pPr>
              <a:lnSpc>
                <a:spcPts val="2370"/>
              </a:lnSpc>
            </a:pPr>
            <a:endParaRPr lang="en-US" sz="1800">
              <a:solidFill>
                <a:srgbClr val="FFFFFF"/>
              </a:solidFill>
              <a:latin typeface="Garet 1"/>
            </a:endParaRPr>
          </a:p>
          <a:p>
            <a:pPr>
              <a:lnSpc>
                <a:spcPts val="2370"/>
              </a:lnSpc>
            </a:pPr>
            <a:endParaRPr lang="en-US" sz="1800">
              <a:solidFill>
                <a:srgbClr val="FFFFFF"/>
              </a:solidFill>
              <a:latin typeface="Garet 1"/>
            </a:endParaRPr>
          </a:p>
          <a:p>
            <a:pPr algn="l">
              <a:lnSpc>
                <a:spcPts val="2607"/>
              </a:lnSpc>
            </a:pPr>
            <a:endParaRPr lang="en-US" sz="1800">
              <a:solidFill>
                <a:srgbClr val="FFFFFF"/>
              </a:solidFill>
              <a:latin typeface="Garet 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17513">
            <a:off x="8372462" y="-168528"/>
            <a:ext cx="469222" cy="6581585"/>
            <a:chOff x="0" y="0"/>
            <a:chExt cx="411886" cy="5777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86026" y="-177977"/>
            <a:ext cx="6467574" cy="9382473"/>
            <a:chOff x="0" y="0"/>
            <a:chExt cx="5677278" cy="823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7278" cy="8235997"/>
            </a:xfrm>
            <a:custGeom>
              <a:avLst/>
              <a:gdLst/>
              <a:ahLst/>
              <a:cxnLst/>
              <a:rect l="l" t="t" r="r" b="b"/>
              <a:pathLst>
                <a:path w="5677278" h="8235997">
                  <a:moveTo>
                    <a:pt x="0" y="0"/>
                  </a:moveTo>
                  <a:lnTo>
                    <a:pt x="5677278" y="0"/>
                  </a:lnTo>
                  <a:lnTo>
                    <a:pt x="5677278" y="8235997"/>
                  </a:lnTo>
                  <a:lnTo>
                    <a:pt x="0" y="8235997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5400000">
            <a:off x="-890855" y="1758271"/>
            <a:ext cx="4406440" cy="3815977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-177434" y="3368824"/>
            <a:ext cx="3311526" cy="493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8">
                <a:solidFill>
                  <a:srgbClr val="FFFFFF"/>
                </a:solidFill>
                <a:latin typeface="Garet 2"/>
              </a:rPr>
              <a:t>TRATAMIENTO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5352" y="1244499"/>
            <a:ext cx="612506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0"/>
              </a:lnSpc>
            </a:pPr>
            <a:r>
              <a:rPr lang="en-US" sz="1693">
                <a:solidFill>
                  <a:srgbClr val="3F6B06"/>
                </a:solidFill>
                <a:latin typeface="Garet 2 Bold"/>
              </a:rPr>
              <a:t>No existe un tratamiento efectivo conocido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. Los objetivos  del tratamiento son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detener el daño a la médula espinal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 para que no empeore y mejorar su funcionamiento. El  tratamiento farmacológico por sí solo no ayuda a reducir el dolor.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6342208" y="-3056181"/>
            <a:ext cx="469222" cy="6581585"/>
            <a:chOff x="0" y="0"/>
            <a:chExt cx="411886" cy="57773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6342208" y="3789797"/>
            <a:ext cx="469222" cy="6581585"/>
            <a:chOff x="0" y="0"/>
            <a:chExt cx="411886" cy="57773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485352" y="3266518"/>
            <a:ext cx="5868980" cy="116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0"/>
              </a:lnSpc>
            </a:pPr>
            <a:r>
              <a:rPr lang="en-US" sz="1693">
                <a:solidFill>
                  <a:srgbClr val="3F6B06"/>
                </a:solidFill>
                <a:latin typeface="Garet 2"/>
              </a:rPr>
              <a:t>La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cirugía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 para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aliviar la presión en la médula espinal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 puede ser necesaria. La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fisioterapia y la terapia ocupacional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 se pueden necesitar para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mejorar la función muscular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20018" y="4995157"/>
            <a:ext cx="6313600" cy="116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0"/>
              </a:lnSpc>
            </a:pPr>
            <a:r>
              <a:rPr lang="en-US" sz="1693">
                <a:solidFill>
                  <a:srgbClr val="3F6B06"/>
                </a:solidFill>
                <a:latin typeface="Garet 2"/>
              </a:rPr>
              <a:t>Se puede necesitar una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derivación ventriculoperitoneal 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o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 una derivación siringo-subaracnoidea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. Este es un  procedimiento en el cual se introduce un </a:t>
            </a:r>
            <a:r>
              <a:rPr lang="en-US" sz="1693">
                <a:solidFill>
                  <a:srgbClr val="3F6B06"/>
                </a:solidFill>
                <a:latin typeface="Garet 2 Bold"/>
              </a:rPr>
              <a:t>catéter</a:t>
            </a:r>
            <a:r>
              <a:rPr lang="en-US" sz="1693">
                <a:solidFill>
                  <a:srgbClr val="3F6B06"/>
                </a:solidFill>
                <a:latin typeface="Garet 2"/>
              </a:rPr>
              <a:t> (sonda  delgada y flexible) para drenar el líquido acumulado.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402A3F-98B0-7A5C-B118-5831FE82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0" y="4534169"/>
            <a:ext cx="2628900" cy="20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17513">
            <a:off x="8372462" y="-168528"/>
            <a:ext cx="469222" cy="6581585"/>
            <a:chOff x="0" y="0"/>
            <a:chExt cx="411886" cy="5777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52870" y="-226333"/>
            <a:ext cx="5174819" cy="9382473"/>
            <a:chOff x="0" y="0"/>
            <a:chExt cx="4542490" cy="823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42490" cy="8235997"/>
            </a:xfrm>
            <a:custGeom>
              <a:avLst/>
              <a:gdLst/>
              <a:ahLst/>
              <a:cxnLst/>
              <a:rect l="l" t="t" r="r" b="b"/>
              <a:pathLst>
                <a:path w="4542490" h="8235997">
                  <a:moveTo>
                    <a:pt x="0" y="0"/>
                  </a:moveTo>
                  <a:lnTo>
                    <a:pt x="4542490" y="0"/>
                  </a:lnTo>
                  <a:lnTo>
                    <a:pt x="4542490" y="8235997"/>
                  </a:lnTo>
                  <a:lnTo>
                    <a:pt x="0" y="8235997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5400000">
            <a:off x="-345021" y="983450"/>
            <a:ext cx="5149565" cy="4459523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5351" y="2703706"/>
            <a:ext cx="3555521" cy="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2795">
                <a:solidFill>
                  <a:srgbClr val="FFFFFF"/>
                </a:solidFill>
                <a:latin typeface="Garet 2"/>
              </a:rPr>
              <a:t>POSIBLES COMPLICACIONES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4338" y="932878"/>
            <a:ext cx="5009262" cy="149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7"/>
              </a:lnSpc>
            </a:pPr>
            <a:r>
              <a:rPr lang="en-US" sz="1693">
                <a:solidFill>
                  <a:srgbClr val="3F6B06"/>
                </a:solidFill>
                <a:latin typeface="Garet 1 Bold"/>
              </a:rPr>
              <a:t>Sin tratamiento </a:t>
            </a:r>
            <a:r>
              <a:rPr lang="en-US" sz="1693">
                <a:solidFill>
                  <a:srgbClr val="3F6B06"/>
                </a:solidFill>
                <a:latin typeface="Garet 1"/>
              </a:rPr>
              <a:t>la afección puede llevar a:​</a:t>
            </a:r>
          </a:p>
          <a:p>
            <a:pPr>
              <a:lnSpc>
                <a:spcPts val="3047"/>
              </a:lnSpc>
            </a:pPr>
            <a:endParaRPr lang="en-US" sz="1693">
              <a:solidFill>
                <a:srgbClr val="3F6B06"/>
              </a:solidFill>
              <a:latin typeface="Garet 1"/>
            </a:endParaRPr>
          </a:p>
          <a:p>
            <a:pPr marL="365589" lvl="1" indent="-182795">
              <a:lnSpc>
                <a:spcPts val="3047"/>
              </a:lnSpc>
              <a:buFont typeface="Arial"/>
              <a:buChar char="•"/>
            </a:pPr>
            <a:r>
              <a:rPr lang="en-US" sz="1693">
                <a:solidFill>
                  <a:srgbClr val="3F6B06"/>
                </a:solidFill>
                <a:latin typeface="Garet 1 Bold"/>
              </a:rPr>
              <a:t>Pérdida de la función neurológica</a:t>
            </a:r>
            <a:r>
              <a:rPr lang="en-US" sz="1693">
                <a:solidFill>
                  <a:srgbClr val="3F6B06"/>
                </a:solidFill>
                <a:latin typeface="Garet 1"/>
              </a:rPr>
              <a:t>.</a:t>
            </a:r>
          </a:p>
          <a:p>
            <a:pPr marL="365589" lvl="1" indent="-182795" algn="l">
              <a:lnSpc>
                <a:spcPts val="3047"/>
              </a:lnSpc>
              <a:buFont typeface="Arial"/>
              <a:buChar char="•"/>
            </a:pPr>
            <a:r>
              <a:rPr lang="en-US" sz="1693">
                <a:solidFill>
                  <a:srgbClr val="3F6B06"/>
                </a:solidFill>
                <a:latin typeface="Garet 1 Bold"/>
              </a:rPr>
              <a:t>Discapacidad permanente</a:t>
            </a:r>
            <a:r>
              <a:rPr lang="en-US" sz="1693">
                <a:solidFill>
                  <a:srgbClr val="3F6B06"/>
                </a:solidFill>
                <a:latin typeface="Garet 1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4338" y="3862670"/>
            <a:ext cx="5009262" cy="110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7"/>
              </a:lnSpc>
            </a:pPr>
            <a:r>
              <a:rPr lang="en-US" sz="1693">
                <a:solidFill>
                  <a:srgbClr val="3F6B06"/>
                </a:solidFill>
                <a:latin typeface="Garet 1"/>
              </a:rPr>
              <a:t>La </a:t>
            </a:r>
            <a:r>
              <a:rPr lang="en-US" sz="1693">
                <a:solidFill>
                  <a:srgbClr val="3F6B06"/>
                </a:solidFill>
                <a:latin typeface="Garet 1 Bold"/>
              </a:rPr>
              <a:t>cirugía </a:t>
            </a:r>
            <a:r>
              <a:rPr lang="en-US" sz="1693">
                <a:solidFill>
                  <a:srgbClr val="3F6B06"/>
                </a:solidFill>
                <a:latin typeface="Garet 1"/>
              </a:rPr>
              <a:t>puede provocar:</a:t>
            </a:r>
          </a:p>
          <a:p>
            <a:pPr marL="365589" lvl="1" indent="-182795">
              <a:lnSpc>
                <a:spcPts val="3047"/>
              </a:lnSpc>
              <a:buFont typeface="Arial"/>
              <a:buChar char="•"/>
            </a:pPr>
            <a:r>
              <a:rPr lang="en-US" sz="1693">
                <a:solidFill>
                  <a:srgbClr val="3F6B06"/>
                </a:solidFill>
                <a:latin typeface="Garet 1 Bold"/>
              </a:rPr>
              <a:t>Infección</a:t>
            </a:r>
            <a:r>
              <a:rPr lang="en-US" sz="1693">
                <a:solidFill>
                  <a:srgbClr val="3F6B06"/>
                </a:solidFill>
                <a:latin typeface="Garet 1"/>
              </a:rPr>
              <a:t>.​</a:t>
            </a:r>
          </a:p>
          <a:p>
            <a:pPr marL="365589" lvl="1" indent="-182795" algn="l">
              <a:lnSpc>
                <a:spcPts val="3047"/>
              </a:lnSpc>
              <a:buFont typeface="Arial"/>
              <a:buChar char="•"/>
            </a:pPr>
            <a:r>
              <a:rPr lang="en-US" sz="1693">
                <a:solidFill>
                  <a:srgbClr val="3F6B06"/>
                </a:solidFill>
                <a:latin typeface="Garet 1"/>
              </a:rPr>
              <a:t>Otras </a:t>
            </a:r>
            <a:r>
              <a:rPr lang="en-US" sz="1693">
                <a:solidFill>
                  <a:srgbClr val="3F6B06"/>
                </a:solidFill>
                <a:latin typeface="Garet 1 Bold"/>
              </a:rPr>
              <a:t>complicaciones</a:t>
            </a:r>
            <a:r>
              <a:rPr lang="en-US" sz="1693">
                <a:solidFill>
                  <a:srgbClr val="3F6B06"/>
                </a:solidFill>
                <a:latin typeface="Garet 1"/>
              </a:rPr>
              <a:t> de la cirugía.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B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4992" y="1178354"/>
            <a:ext cx="5039070" cy="4841044"/>
            <a:chOff x="0" y="0"/>
            <a:chExt cx="8906730" cy="8556713"/>
          </a:xfrm>
        </p:grpSpPr>
        <p:sp>
          <p:nvSpPr>
            <p:cNvPr id="3" name="Freeform 3"/>
            <p:cNvSpPr/>
            <p:nvPr/>
          </p:nvSpPr>
          <p:spPr>
            <a:xfrm>
              <a:off x="8890" y="0"/>
              <a:ext cx="8901649" cy="8556713"/>
            </a:xfrm>
            <a:custGeom>
              <a:avLst/>
              <a:gdLst/>
              <a:ahLst/>
              <a:cxnLst/>
              <a:rect l="l" t="t" r="r" b="b"/>
              <a:pathLst>
                <a:path w="8901649" h="8556713">
                  <a:moveTo>
                    <a:pt x="0" y="0"/>
                  </a:moveTo>
                  <a:lnTo>
                    <a:pt x="0" y="8556713"/>
                  </a:lnTo>
                  <a:lnTo>
                    <a:pt x="8901649" y="8556713"/>
                  </a:lnTo>
                  <a:lnTo>
                    <a:pt x="8901649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316180" y="410210"/>
                  </a:moveTo>
                  <a:cubicBezTo>
                    <a:pt x="8410160" y="410210"/>
                    <a:pt x="8487630" y="486410"/>
                    <a:pt x="8487630" y="581660"/>
                  </a:cubicBezTo>
                  <a:cubicBezTo>
                    <a:pt x="8487630" y="676910"/>
                    <a:pt x="8411430" y="753110"/>
                    <a:pt x="8316180" y="753110"/>
                  </a:cubicBezTo>
                  <a:cubicBezTo>
                    <a:pt x="8220930" y="753110"/>
                    <a:pt x="8144730" y="676910"/>
                    <a:pt x="8144730" y="581660"/>
                  </a:cubicBezTo>
                  <a:cubicBezTo>
                    <a:pt x="8144730" y="486410"/>
                    <a:pt x="8222200" y="410210"/>
                    <a:pt x="8316180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8146503"/>
                  </a:moveTo>
                  <a:cubicBezTo>
                    <a:pt x="478790" y="8146503"/>
                    <a:pt x="401320" y="8070303"/>
                    <a:pt x="401320" y="7975053"/>
                  </a:cubicBezTo>
                  <a:cubicBezTo>
                    <a:pt x="401320" y="7881072"/>
                    <a:pt x="477520" y="7803603"/>
                    <a:pt x="572770" y="7803603"/>
                  </a:cubicBezTo>
                  <a:cubicBezTo>
                    <a:pt x="666750" y="7803603"/>
                    <a:pt x="744220" y="7879803"/>
                    <a:pt x="744220" y="7975053"/>
                  </a:cubicBezTo>
                  <a:cubicBezTo>
                    <a:pt x="744220" y="8069033"/>
                    <a:pt x="666750" y="8146503"/>
                    <a:pt x="572770" y="8146503"/>
                  </a:cubicBezTo>
                  <a:close/>
                  <a:moveTo>
                    <a:pt x="8316180" y="8146503"/>
                  </a:moveTo>
                  <a:cubicBezTo>
                    <a:pt x="8222200" y="8146503"/>
                    <a:pt x="8144730" y="8070303"/>
                    <a:pt x="8144730" y="7975053"/>
                  </a:cubicBezTo>
                  <a:cubicBezTo>
                    <a:pt x="8144730" y="7881072"/>
                    <a:pt x="8220930" y="7803603"/>
                    <a:pt x="8316180" y="7803603"/>
                  </a:cubicBezTo>
                  <a:cubicBezTo>
                    <a:pt x="8411430" y="7803603"/>
                    <a:pt x="8487630" y="7879803"/>
                    <a:pt x="8487630" y="7975053"/>
                  </a:cubicBezTo>
                  <a:cubicBezTo>
                    <a:pt x="8487630" y="8069033"/>
                    <a:pt x="8410160" y="8146503"/>
                    <a:pt x="8316180" y="8146503"/>
                  </a:cubicBezTo>
                  <a:close/>
                </a:path>
              </a:pathLst>
            </a:custGeom>
            <a:solidFill>
              <a:srgbClr val="3F6B0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815362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153620" y="780360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69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10210" y="780360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69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CFE4B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425648" y="1812022"/>
            <a:ext cx="4882912" cy="389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4"/>
              </a:lnSpc>
            </a:pPr>
            <a:r>
              <a:rPr lang="en-US" sz="2032">
                <a:solidFill>
                  <a:srgbClr val="FFFFFF"/>
                </a:solidFill>
                <a:latin typeface="Garet 1"/>
              </a:rPr>
              <a:t>        Casos </a:t>
            </a:r>
            <a:r>
              <a:rPr lang="en-US" sz="2032">
                <a:solidFill>
                  <a:srgbClr val="FFFFFF"/>
                </a:solidFill>
                <a:latin typeface="Garet 1 Bold"/>
              </a:rPr>
              <a:t>clínicos</a:t>
            </a:r>
            <a:r>
              <a:rPr lang="en-US" sz="2032">
                <a:solidFill>
                  <a:srgbClr val="FFFFFF"/>
                </a:solidFill>
                <a:latin typeface="Garet 1"/>
              </a:rPr>
              <a:t> públicos.​</a:t>
            </a:r>
          </a:p>
          <a:p>
            <a:pPr>
              <a:lnSpc>
                <a:spcPts val="2844"/>
              </a:lnSpc>
            </a:pPr>
            <a:endParaRPr lang="en-US" sz="2032">
              <a:solidFill>
                <a:srgbClr val="FFFFFF"/>
              </a:solidFill>
              <a:latin typeface="Garet 1"/>
            </a:endParaRPr>
          </a:p>
          <a:p>
            <a:pPr>
              <a:lnSpc>
                <a:spcPts val="2844"/>
              </a:lnSpc>
            </a:pPr>
            <a:r>
              <a:rPr lang="en-US" sz="2032">
                <a:solidFill>
                  <a:srgbClr val="FFFFFF"/>
                </a:solidFill>
                <a:latin typeface="Garet 1"/>
              </a:rPr>
              <a:t>        Escritos de diferentes hospitales   sobre estas patologías, como por  ejemplo, el </a:t>
            </a:r>
            <a:r>
              <a:rPr lang="en-US" sz="2032">
                <a:solidFill>
                  <a:srgbClr val="FFFFFF"/>
                </a:solidFill>
                <a:latin typeface="Garet 1 Bold"/>
              </a:rPr>
              <a:t>Hospital San Juan de Dios de Barcelona</a:t>
            </a:r>
            <a:r>
              <a:rPr lang="en-US" sz="2032">
                <a:solidFill>
                  <a:srgbClr val="FFFFFF"/>
                </a:solidFill>
                <a:latin typeface="Garet 1"/>
              </a:rPr>
              <a:t>, entre otros.</a:t>
            </a:r>
          </a:p>
          <a:p>
            <a:pPr>
              <a:lnSpc>
                <a:spcPts val="2844"/>
              </a:lnSpc>
            </a:pPr>
            <a:endParaRPr lang="en-US" sz="2032">
              <a:solidFill>
                <a:srgbClr val="FFFFFF"/>
              </a:solidFill>
              <a:latin typeface="Garet 1"/>
            </a:endParaRPr>
          </a:p>
          <a:p>
            <a:pPr>
              <a:lnSpc>
                <a:spcPts val="2844"/>
              </a:lnSpc>
            </a:pPr>
            <a:r>
              <a:rPr lang="en-US" sz="2032">
                <a:solidFill>
                  <a:srgbClr val="FFFFFF"/>
                </a:solidFill>
                <a:latin typeface="Garet 1"/>
              </a:rPr>
              <a:t>        </a:t>
            </a:r>
            <a:r>
              <a:rPr lang="en-US" sz="2032">
                <a:solidFill>
                  <a:srgbClr val="FFFFFF"/>
                </a:solidFill>
                <a:latin typeface="Garet 1 Bold"/>
              </a:rPr>
              <a:t>Orphanet</a:t>
            </a:r>
            <a:r>
              <a:rPr lang="en-US" sz="2032">
                <a:solidFill>
                  <a:srgbClr val="FFFFFF"/>
                </a:solidFill>
                <a:latin typeface="Garet 1"/>
              </a:rPr>
              <a:t>​.</a:t>
            </a:r>
          </a:p>
          <a:p>
            <a:pPr>
              <a:lnSpc>
                <a:spcPts val="2844"/>
              </a:lnSpc>
            </a:pPr>
            <a:endParaRPr lang="en-US" sz="2032">
              <a:solidFill>
                <a:srgbClr val="FFFFFF"/>
              </a:solidFill>
              <a:latin typeface="Garet 1"/>
            </a:endParaRPr>
          </a:p>
          <a:p>
            <a:pPr>
              <a:lnSpc>
                <a:spcPts val="2844"/>
              </a:lnSpc>
            </a:pPr>
            <a:r>
              <a:rPr lang="en-US" sz="2032">
                <a:solidFill>
                  <a:srgbClr val="FFFFFF"/>
                </a:solidFill>
                <a:latin typeface="Garet 1"/>
              </a:rPr>
              <a:t>        Otros </a:t>
            </a:r>
            <a:r>
              <a:rPr lang="en-US" sz="2032">
                <a:solidFill>
                  <a:srgbClr val="FFFFFF"/>
                </a:solidFill>
                <a:latin typeface="Garet 1 Bold"/>
              </a:rPr>
              <a:t>recursos online</a:t>
            </a:r>
            <a:r>
              <a:rPr lang="en-US" sz="2032">
                <a:solidFill>
                  <a:srgbClr val="FFFFFF"/>
                </a:solidFill>
                <a:latin typeface="Garet 1"/>
              </a:rPr>
              <a:t> públicos.</a:t>
            </a:r>
          </a:p>
          <a:p>
            <a:pPr algn="ctr">
              <a:lnSpc>
                <a:spcPts val="2844"/>
              </a:lnSpc>
            </a:pPr>
            <a:endParaRPr lang="en-US" sz="2032">
              <a:solidFill>
                <a:srgbClr val="FFFFFF"/>
              </a:solidFill>
              <a:latin typeface="Garet 1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451426" y="2576890"/>
            <a:ext cx="3461403" cy="2043974"/>
            <a:chOff x="0" y="0"/>
            <a:chExt cx="5785393" cy="3416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85393" cy="3416300"/>
            </a:xfrm>
            <a:custGeom>
              <a:avLst/>
              <a:gdLst/>
              <a:ahLst/>
              <a:cxnLst/>
              <a:rect l="l" t="t" r="r" b="b"/>
              <a:pathLst>
                <a:path w="5785393" h="3416300">
                  <a:moveTo>
                    <a:pt x="3627357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5785393" y="3416300"/>
                  </a:lnTo>
                  <a:lnTo>
                    <a:pt x="5785393" y="0"/>
                  </a:lnTo>
                  <a:lnTo>
                    <a:pt x="3627357" y="0"/>
                  </a:lnTo>
                  <a:close/>
                  <a:moveTo>
                    <a:pt x="5759993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5759993" y="25400"/>
                  </a:lnTo>
                  <a:lnTo>
                    <a:pt x="5759993" y="3390900"/>
                  </a:lnTo>
                  <a:close/>
                  <a:moveTo>
                    <a:pt x="3627357" y="177800"/>
                  </a:moveTo>
                  <a:lnTo>
                    <a:pt x="5607593" y="177800"/>
                  </a:lnTo>
                  <a:lnTo>
                    <a:pt x="5607593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3627357" y="177800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9718" y="1926759"/>
            <a:ext cx="267082" cy="2003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48640" y="3106903"/>
            <a:ext cx="2888809" cy="10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7"/>
              </a:lnSpc>
            </a:pPr>
            <a:r>
              <a:rPr lang="en-US" sz="3048">
                <a:solidFill>
                  <a:srgbClr val="3F6B06"/>
                </a:solidFill>
                <a:latin typeface="Garet 2"/>
              </a:rPr>
              <a:t>Fuentes consultadas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9718" y="2637833"/>
            <a:ext cx="267082" cy="2003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9718" y="4420552"/>
            <a:ext cx="267082" cy="2003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9718" y="5136991"/>
            <a:ext cx="267082" cy="200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17513">
            <a:off x="8372462" y="-168528"/>
            <a:ext cx="469222" cy="6581585"/>
            <a:chOff x="0" y="0"/>
            <a:chExt cx="411886" cy="5777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886" cy="5777358"/>
            </a:xfrm>
            <a:custGeom>
              <a:avLst/>
              <a:gdLst/>
              <a:ahLst/>
              <a:cxnLst/>
              <a:rect l="l" t="t" r="r" b="b"/>
              <a:pathLst>
                <a:path w="411886" h="5777358">
                  <a:moveTo>
                    <a:pt x="0" y="0"/>
                  </a:moveTo>
                  <a:lnTo>
                    <a:pt x="411886" y="0"/>
                  </a:lnTo>
                  <a:lnTo>
                    <a:pt x="411886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993678" y="-226333"/>
            <a:ext cx="5824821" cy="9382473"/>
            <a:chOff x="0" y="0"/>
            <a:chExt cx="5113066" cy="823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13066" cy="8235997"/>
            </a:xfrm>
            <a:custGeom>
              <a:avLst/>
              <a:gdLst/>
              <a:ahLst/>
              <a:cxnLst/>
              <a:rect l="l" t="t" r="r" b="b"/>
              <a:pathLst>
                <a:path w="5113066" h="8235997">
                  <a:moveTo>
                    <a:pt x="0" y="0"/>
                  </a:moveTo>
                  <a:lnTo>
                    <a:pt x="5113066" y="0"/>
                  </a:lnTo>
                  <a:lnTo>
                    <a:pt x="5113066" y="8235997"/>
                  </a:lnTo>
                  <a:lnTo>
                    <a:pt x="0" y="8235997"/>
                  </a:lnTo>
                  <a:close/>
                </a:path>
              </a:pathLst>
            </a:custGeom>
            <a:solidFill>
              <a:srgbClr val="CFE4B2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5400000">
            <a:off x="-295231" y="1920679"/>
            <a:ext cx="4406440" cy="3815977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0" y="3565081"/>
            <a:ext cx="3311526" cy="47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2795">
                <a:solidFill>
                  <a:srgbClr val="FFFFFF"/>
                </a:solidFill>
                <a:latin typeface="Garet 2"/>
              </a:rPr>
              <a:t>NECESITAMOS…​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6886970" y="-2893292"/>
            <a:ext cx="795001" cy="6581585"/>
            <a:chOff x="0" y="0"/>
            <a:chExt cx="697857" cy="57773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7857" cy="5777358"/>
            </a:xfrm>
            <a:custGeom>
              <a:avLst/>
              <a:gdLst/>
              <a:ahLst/>
              <a:cxnLst/>
              <a:rect l="l" t="t" r="r" b="b"/>
              <a:pathLst>
                <a:path w="697857" h="5777358">
                  <a:moveTo>
                    <a:pt x="0" y="0"/>
                  </a:moveTo>
                  <a:lnTo>
                    <a:pt x="697857" y="0"/>
                  </a:lnTo>
                  <a:lnTo>
                    <a:pt x="697857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165800" y="2387498"/>
            <a:ext cx="5652700" cy="28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Investigación​.</a:t>
            </a:r>
          </a:p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Ayuda de las administraciones​.</a:t>
            </a:r>
          </a:p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Concienciación y conocimiento​.</a:t>
            </a:r>
          </a:p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Visibilidad​.</a:t>
            </a:r>
          </a:p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Comprensión y apoyo social​.</a:t>
            </a:r>
          </a:p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Inclusión.</a:t>
            </a:r>
          </a:p>
          <a:p>
            <a:pPr marL="438723" lvl="1" indent="-219361">
              <a:lnSpc>
                <a:spcPts val="2844"/>
              </a:lnSpc>
              <a:buFont typeface="Arial"/>
              <a:buChar char="•"/>
            </a:pPr>
            <a:r>
              <a:rPr lang="en-US" sz="2032">
                <a:solidFill>
                  <a:srgbClr val="3F6B06"/>
                </a:solidFill>
                <a:latin typeface="Garet 2 Bold"/>
              </a:rPr>
              <a:t>Y… mucho cariño y respeto.</a:t>
            </a:r>
          </a:p>
          <a:p>
            <a:pPr algn="ctr">
              <a:lnSpc>
                <a:spcPts val="2844"/>
              </a:lnSpc>
            </a:pPr>
            <a:endParaRPr lang="en-US" sz="2032">
              <a:solidFill>
                <a:srgbClr val="3F6B06"/>
              </a:solidFill>
              <a:latin typeface="Garet 2 Bold"/>
            </a:endParaRP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6886970" y="3626907"/>
            <a:ext cx="795001" cy="6581585"/>
            <a:chOff x="0" y="0"/>
            <a:chExt cx="697857" cy="57773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7857" cy="5777358"/>
            </a:xfrm>
            <a:custGeom>
              <a:avLst/>
              <a:gdLst/>
              <a:ahLst/>
              <a:cxnLst/>
              <a:rect l="l" t="t" r="r" b="b"/>
              <a:pathLst>
                <a:path w="697857" h="5777358">
                  <a:moveTo>
                    <a:pt x="0" y="0"/>
                  </a:moveTo>
                  <a:lnTo>
                    <a:pt x="697857" y="0"/>
                  </a:lnTo>
                  <a:lnTo>
                    <a:pt x="697857" y="5777358"/>
                  </a:lnTo>
                  <a:lnTo>
                    <a:pt x="0" y="5777358"/>
                  </a:lnTo>
                  <a:close/>
                </a:path>
              </a:pathLst>
            </a:custGeom>
            <a:solidFill>
              <a:srgbClr val="80B13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680</Words>
  <Application>Microsoft Office PowerPoint</Application>
  <PresentationFormat>Personalizado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Garet 1 Bold</vt:lpstr>
      <vt:lpstr>Calibri</vt:lpstr>
      <vt:lpstr>Garet 2</vt:lpstr>
      <vt:lpstr>Garet 2 Bold</vt:lpstr>
      <vt:lpstr>Garet 1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SIRINGOMIELIA  ​(16 × 9 cm)</dc:title>
  <cp:lastModifiedBy>VANESA CHIMENO ALEGRE</cp:lastModifiedBy>
  <cp:revision>2</cp:revision>
  <dcterms:created xsi:type="dcterms:W3CDTF">2006-08-16T00:00:00Z</dcterms:created>
  <dcterms:modified xsi:type="dcterms:W3CDTF">2023-03-10T11:52:13Z</dcterms:modified>
  <dc:identifier>DAFcynHUwno</dc:identifier>
</cp:coreProperties>
</file>