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4" r:id="rId9"/>
    <p:sldId id="265" r:id="rId10"/>
    <p:sldId id="260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11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013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1511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61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2867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937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749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27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271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538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92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905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68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88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36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52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alesdepediatria.org/es-sindrome-wilkie-diagnostico-diferencial-dolor-articulo-S1695403314005694" TargetMode="External"/><Relationship Id="rId7" Type="http://schemas.openxmlformats.org/officeDocument/2006/relationships/hyperlink" Target="https://mueveteporlosquenopueden.org/enciclopedia/sindrome-de-wilkie/" TargetMode="External"/><Relationship Id="rId2" Type="http://schemas.openxmlformats.org/officeDocument/2006/relationships/hyperlink" Target="https://scielo.isciii.es/scielo.php?script=sci_arttext&amp;pid=S0212-1611201100030003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apd.es/revista/2017/40/4/06" TargetMode="External"/><Relationship Id="rId5" Type="http://schemas.openxmlformats.org/officeDocument/2006/relationships/hyperlink" Target="https://es.wikipedia.org/wiki/S%C3%ADndrome_de_Wilkie" TargetMode="External"/><Relationship Id="rId4" Type="http://schemas.openxmlformats.org/officeDocument/2006/relationships/hyperlink" Target="https://medicina.ufm.edu/eponimo/sindrome-de-wilkie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39A59D-497C-4A75-8B4F-627F918102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9356" y="273019"/>
            <a:ext cx="8187397" cy="3791228"/>
          </a:xfrm>
        </p:spPr>
        <p:txBody>
          <a:bodyPr>
            <a:normAutofit/>
          </a:bodyPr>
          <a:lstStyle/>
          <a:p>
            <a:pPr algn="ctr"/>
            <a:r>
              <a:rPr lang="es-ES" dirty="0">
                <a:latin typeface="Algerian" panose="04020705040A02060702" pitchFamily="82" charset="0"/>
              </a:rPr>
              <a:t>Síndrome de </a:t>
            </a:r>
            <a:r>
              <a:rPr lang="es-ES" dirty="0" err="1">
                <a:latin typeface="Algerian" panose="04020705040A02060702" pitchFamily="82" charset="0"/>
              </a:rPr>
              <a:t>wilkie</a:t>
            </a:r>
            <a:r>
              <a:rPr lang="es-ES" dirty="0">
                <a:latin typeface="Algerian" panose="04020705040A02060702" pitchFamily="82" charset="0"/>
              </a:rPr>
              <a:t> </a:t>
            </a:r>
            <a:br>
              <a:rPr lang="es-ES" dirty="0">
                <a:latin typeface="Algerian" panose="04020705040A02060702" pitchFamily="82" charset="0"/>
              </a:rPr>
            </a:br>
            <a:r>
              <a:rPr lang="es-ES" dirty="0">
                <a:latin typeface="Algerian" panose="04020705040A02060702" pitchFamily="82" charset="0"/>
              </a:rPr>
              <a:t>o </a:t>
            </a:r>
            <a:br>
              <a:rPr lang="es-ES" dirty="0">
                <a:latin typeface="Algerian" panose="04020705040A02060702" pitchFamily="82" charset="0"/>
              </a:rPr>
            </a:br>
            <a:r>
              <a:rPr lang="es-ES" dirty="0">
                <a:latin typeface="Algerian" panose="04020705040A02060702" pitchFamily="82" charset="0"/>
              </a:rPr>
              <a:t>síndrome de arteria mesentérica superior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E299320-1A83-4739-996C-729F1C5D29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21559" y="5548262"/>
            <a:ext cx="9448800" cy="685800"/>
          </a:xfrm>
        </p:spPr>
        <p:txBody>
          <a:bodyPr/>
          <a:lstStyle/>
          <a:p>
            <a:r>
              <a:rPr lang="es-ES" dirty="0">
                <a:latin typeface="Amasis MT Pro Black" panose="020B0604020202020204" pitchFamily="18" charset="0"/>
              </a:rPr>
              <a:t>Conozcamos algo más…</a:t>
            </a:r>
          </a:p>
        </p:txBody>
      </p:sp>
      <p:pic>
        <p:nvPicPr>
          <p:cNvPr id="5" name="Imagen 4" descr="Diagrama&#10;&#10;Descripción generada automáticamente">
            <a:extLst>
              <a:ext uri="{FF2B5EF4-FFF2-40B4-BE49-F238E27FC236}">
                <a16:creationId xmlns:a16="http://schemas.microsoft.com/office/drawing/2014/main" id="{9042B460-82A6-4415-9041-15A38E00D0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134" t="11578" r="8982" b="12012"/>
          <a:stretch/>
        </p:blipFill>
        <p:spPr>
          <a:xfrm>
            <a:off x="3050847" y="4064247"/>
            <a:ext cx="4200061" cy="2317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237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ED3805-CFC3-4CD2-8F0F-B878A2DCE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920FAB-29F4-49D3-B84E-7B94298C0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https://scielo.isciii.es/scielo.php?script=sci_arttext&amp;pid=S0212-16112011000300031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s-E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https://www.analesdepediatria.org/es-sindrome-wilkie-diagnostico-diferencial-dolor-articulo-S1695403314005694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s-ES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https://medicina.ufm.edu/eponimo/sindrome-de-wilkie/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s-ES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https://es.wikipedia.org/wiki/S%C3%ADndrome_de_Wilkie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s-ES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https://www.sapd.es/revista/2017/40/4/06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s-ES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https://mueveteporlosquenopueden.org/enciclopedia/sindrome-de-wilkie/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s-ES" dirty="0">
                <a:solidFill>
                  <a:schemeClr val="tx1"/>
                </a:solidFill>
              </a:rPr>
              <a:t>Experiencias personales y cercanas. </a:t>
            </a:r>
          </a:p>
        </p:txBody>
      </p:sp>
    </p:spTree>
    <p:extLst>
      <p:ext uri="{BB962C8B-B14F-4D97-AF65-F5344CB8AC3E}">
        <p14:creationId xmlns:p14="http://schemas.microsoft.com/office/powerpoint/2010/main" val="2369766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5A8B86-14AC-4D9D-8689-C8B510957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345" y="745588"/>
            <a:ext cx="3761964" cy="4389587"/>
          </a:xfrm>
          <a:noFill/>
          <a:ln w="19050">
            <a:noFill/>
            <a:prstDash val="dash"/>
          </a:ln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dirty="0">
                <a:latin typeface="Algerian" panose="04020705040A02060702" pitchFamily="82" charset="0"/>
              </a:rPr>
              <a:t>GRACIAS A TOD@S</a:t>
            </a:r>
            <a:br>
              <a:rPr lang="en-US" sz="4800" dirty="0"/>
            </a:br>
            <a:br>
              <a:rPr lang="en-US" sz="4800" dirty="0"/>
            </a:br>
            <a:r>
              <a:rPr lang="en-US" sz="4800" dirty="0" err="1">
                <a:latin typeface="Agency FB" panose="020B0503020202020204" pitchFamily="34" charset="0"/>
              </a:rPr>
              <a:t>síguenos</a:t>
            </a:r>
            <a:r>
              <a:rPr lang="en-US" sz="4800" dirty="0">
                <a:latin typeface="Agency FB" panose="020B0503020202020204" pitchFamily="34" charset="0"/>
              </a:rPr>
              <a:t> </a:t>
            </a:r>
            <a:r>
              <a:rPr lang="en-US" sz="4800" dirty="0" err="1">
                <a:latin typeface="Agency FB" panose="020B0503020202020204" pitchFamily="34" charset="0"/>
              </a:rPr>
              <a:t>en</a:t>
            </a:r>
            <a:r>
              <a:rPr lang="en-US" sz="4800" dirty="0">
                <a:latin typeface="Agency FB" panose="020B0503020202020204" pitchFamily="34" charset="0"/>
              </a:rPr>
              <a:t> redes </a:t>
            </a:r>
            <a:r>
              <a:rPr lang="en-US" sz="4800" dirty="0" err="1">
                <a:latin typeface="Agency FB" panose="020B0503020202020204" pitchFamily="34" charset="0"/>
              </a:rPr>
              <a:t>sociales</a:t>
            </a:r>
            <a:endParaRPr lang="en-US" sz="4800" dirty="0">
              <a:latin typeface="Agency FB" panose="020B0503020202020204" pitchFamily="34" charset="0"/>
            </a:endParaRPr>
          </a:p>
        </p:txBody>
      </p:sp>
      <p:pic>
        <p:nvPicPr>
          <p:cNvPr id="5" name="Imagen 4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6196F945-ABA2-4033-A03D-68BE98CF69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6653" y="1251421"/>
            <a:ext cx="6177937" cy="4494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940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AAFB4C-1AA9-4894-8BE4-167C4E1FF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¿Qué es?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5E4476-991C-4757-8595-AEB24CB0A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>
                <a:latin typeface="Verdana" panose="020B0604030504040204" pitchFamily="34" charset="0"/>
              </a:rPr>
              <a:t>Se trata de la compresión de la tercera porción del duodeno por la aorta abdominal y la arteria mesentérica superior.</a:t>
            </a:r>
          </a:p>
          <a:p>
            <a:endParaRPr lang="es-ES" dirty="0">
              <a:latin typeface="Verdana" panose="020B0604030504040204" pitchFamily="34" charset="0"/>
            </a:endParaRPr>
          </a:p>
          <a:p>
            <a:r>
              <a:rPr lang="es-ES" dirty="0">
                <a:latin typeface="Verdana" panose="020B0604030504040204" pitchFamily="34" charset="0"/>
              </a:rPr>
              <a:t>Debido a la disminución del ángulo aortomesentérico, se genera una obstrucción duodenal parcial o total.</a:t>
            </a:r>
          </a:p>
          <a:p>
            <a:endParaRPr lang="es-ES" dirty="0">
              <a:latin typeface="Verdana" panose="020B0604030504040204" pitchFamily="34" charset="0"/>
            </a:endParaRPr>
          </a:p>
          <a:p>
            <a:r>
              <a:rPr lang="es-ES" dirty="0">
                <a:latin typeface="Verdana" panose="020B0604030504040204" pitchFamily="34" charset="0"/>
              </a:rPr>
              <a:t>El ángulo </a:t>
            </a:r>
            <a:r>
              <a:rPr lang="es-ES" dirty="0" err="1">
                <a:latin typeface="Verdana" panose="020B0604030504040204" pitchFamily="34" charset="0"/>
              </a:rPr>
              <a:t>aorto</a:t>
            </a:r>
            <a:r>
              <a:rPr lang="es-ES" dirty="0">
                <a:latin typeface="Verdana" panose="020B0604030504040204" pitchFamily="34" charset="0"/>
              </a:rPr>
              <a:t>-mesentérico normal en adultos es entre 40 a 50 grados. Cualquier factor que atenúe el ángulo </a:t>
            </a:r>
            <a:r>
              <a:rPr lang="es-ES" dirty="0" err="1">
                <a:latin typeface="Verdana" panose="020B0604030504040204" pitchFamily="34" charset="0"/>
              </a:rPr>
              <a:t>aorto</a:t>
            </a:r>
            <a:r>
              <a:rPr lang="es-ES" dirty="0">
                <a:latin typeface="Verdana" panose="020B0604030504040204" pitchFamily="34" charset="0"/>
              </a:rPr>
              <a:t> mesentérico entre 6 y 16° puede producir compresión duodenal.</a:t>
            </a:r>
          </a:p>
          <a:p>
            <a:pPr marL="0" indent="0">
              <a:buNone/>
            </a:pPr>
            <a:endParaRPr lang="es-ES" dirty="0">
              <a:latin typeface="Verdana" panose="020B0604030504040204" pitchFamily="34" charset="0"/>
            </a:endParaRPr>
          </a:p>
          <a:p>
            <a:r>
              <a:rPr lang="es-ES" dirty="0">
                <a:latin typeface="Verdana" panose="020B0604030504040204" pitchFamily="34" charset="0"/>
              </a:rPr>
              <a:t>Es una enfermedad muy poco frecuente. </a:t>
            </a:r>
          </a:p>
          <a:p>
            <a:endParaRPr lang="es-ES" dirty="0">
              <a:latin typeface="Verdana" panose="020B0604030504040204" pitchFamily="34" charset="0"/>
            </a:endParaRPr>
          </a:p>
          <a:p>
            <a:r>
              <a:rPr lang="es-ES" dirty="0">
                <a:latin typeface="Verdana" panose="020B0604030504040204" pitchFamily="34" charset="0"/>
              </a:rPr>
              <a:t>Más probable en mujeres jóvenes.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74307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501695-2A5B-4586-BF20-6233CF595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causas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0A55B4-D211-451E-8DA4-B48110017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95062"/>
            <a:ext cx="10820400" cy="4323624"/>
          </a:xfrm>
        </p:spPr>
        <p:txBody>
          <a:bodyPr>
            <a:normAutofit/>
          </a:bodyPr>
          <a:lstStyle/>
          <a:p>
            <a:r>
              <a:rPr lang="es-ES" dirty="0">
                <a:latin typeface="Verdana" panose="020B0604030504040204" pitchFamily="34" charset="0"/>
              </a:rPr>
              <a:t>Pérdida rápida de peso</a:t>
            </a:r>
          </a:p>
          <a:p>
            <a:r>
              <a:rPr lang="es-ES" dirty="0">
                <a:latin typeface="Verdana" panose="020B0604030504040204" pitchFamily="34" charset="0"/>
              </a:rPr>
              <a:t>Cirugías para corrección de escoliosis</a:t>
            </a:r>
          </a:p>
          <a:p>
            <a:r>
              <a:rPr lang="es-ES" dirty="0">
                <a:latin typeface="Verdana" panose="020B0604030504040204" pitchFamily="34" charset="0"/>
              </a:rPr>
              <a:t>Síndrome de compresión del tronco celiaco</a:t>
            </a:r>
          </a:p>
          <a:p>
            <a:r>
              <a:rPr lang="es-ES" dirty="0">
                <a:latin typeface="Verdana" panose="020B0604030504040204" pitchFamily="34" charset="0"/>
              </a:rPr>
              <a:t>Postoperatorio</a:t>
            </a:r>
          </a:p>
          <a:p>
            <a:r>
              <a:rPr lang="es-ES" dirty="0">
                <a:latin typeface="Verdana" panose="020B0604030504040204" pitchFamily="34" charset="0"/>
              </a:rPr>
              <a:t>Trauma severo y deformidades</a:t>
            </a:r>
          </a:p>
          <a:p>
            <a:r>
              <a:rPr lang="es-ES" dirty="0">
                <a:latin typeface="Verdana" panose="020B0604030504040204" pitchFamily="34" charset="0"/>
              </a:rPr>
              <a:t>Enfermedades o traumatismos de la columna vertebral</a:t>
            </a:r>
          </a:p>
          <a:p>
            <a:r>
              <a:rPr lang="es-ES" dirty="0">
                <a:latin typeface="Verdana" panose="020B0604030504040204" pitchFamily="34" charset="0"/>
              </a:rPr>
              <a:t>Trastornos de alimentación</a:t>
            </a:r>
          </a:p>
          <a:p>
            <a:r>
              <a:rPr lang="es-ES" dirty="0">
                <a:latin typeface="Verdana" panose="020B0604030504040204" pitchFamily="34" charset="0"/>
              </a:rPr>
              <a:t>Crecimiento rápido</a:t>
            </a:r>
          </a:p>
          <a:p>
            <a:pPr marL="0" indent="0">
              <a:buNone/>
            </a:pPr>
            <a:endParaRPr lang="es-ES" dirty="0"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es-ES" u="sng" dirty="0">
                <a:latin typeface="Verdana" panose="020B0604030504040204" pitchFamily="34" charset="0"/>
              </a:rPr>
              <a:t>En la mayoría de los casos debe a la curvatura inadecuada de la espalda, debido escoliosis, lordosis u otras patologías similares. </a:t>
            </a:r>
            <a:endParaRPr lang="es-ES" u="sng" dirty="0"/>
          </a:p>
        </p:txBody>
      </p:sp>
    </p:spTree>
    <p:extLst>
      <p:ext uri="{BB962C8B-B14F-4D97-AF65-F5344CB8AC3E}">
        <p14:creationId xmlns:p14="http://schemas.microsoft.com/office/powerpoint/2010/main" val="1700243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1ECD3B-274B-4A7A-B56D-A5F7B473E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síntomas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6D3D40-9AFE-4CF3-B3D8-D4461E639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1214" y="1410507"/>
            <a:ext cx="7308907" cy="4770782"/>
          </a:xfrm>
        </p:spPr>
        <p:txBody>
          <a:bodyPr>
            <a:normAutofit fontScale="92500" lnSpcReduction="10000"/>
          </a:bodyPr>
          <a:lstStyle/>
          <a:p>
            <a:r>
              <a:rPr lang="es-ES" dirty="0">
                <a:latin typeface="Verdana" panose="020B0604030504040204" pitchFamily="34" charset="0"/>
              </a:rPr>
              <a:t>Náuseas</a:t>
            </a:r>
          </a:p>
          <a:p>
            <a:r>
              <a:rPr lang="es-ES" dirty="0">
                <a:latin typeface="Verdana" panose="020B0604030504040204" pitchFamily="34" charset="0"/>
              </a:rPr>
              <a:t>Vómitos</a:t>
            </a:r>
          </a:p>
          <a:p>
            <a:r>
              <a:rPr lang="es-ES" dirty="0">
                <a:latin typeface="Verdana" panose="020B0604030504040204" pitchFamily="34" charset="0"/>
              </a:rPr>
              <a:t>Pérdida de peso</a:t>
            </a:r>
          </a:p>
          <a:p>
            <a:r>
              <a:rPr lang="es-ES" dirty="0">
                <a:latin typeface="Verdana" panose="020B0604030504040204" pitchFamily="34" charset="0"/>
              </a:rPr>
              <a:t>Reflujo</a:t>
            </a:r>
          </a:p>
          <a:p>
            <a:r>
              <a:rPr lang="es-ES" dirty="0">
                <a:latin typeface="Verdana" panose="020B0604030504040204" pitchFamily="34" charset="0"/>
              </a:rPr>
              <a:t>Ardor de estómago</a:t>
            </a:r>
          </a:p>
          <a:p>
            <a:r>
              <a:rPr lang="es-ES" dirty="0">
                <a:latin typeface="Verdana" panose="020B0604030504040204" pitchFamily="34" charset="0"/>
              </a:rPr>
              <a:t>Saciedad precoz e hinchazón</a:t>
            </a:r>
          </a:p>
          <a:p>
            <a:r>
              <a:rPr lang="es-ES" dirty="0">
                <a:latin typeface="Verdana" panose="020B0604030504040204" pitchFamily="34" charset="0"/>
              </a:rPr>
              <a:t>Distensión abdominal después de comer</a:t>
            </a:r>
          </a:p>
          <a:p>
            <a:r>
              <a:rPr lang="es-ES" dirty="0">
                <a:latin typeface="Verdana" panose="020B0604030504040204" pitchFamily="34" charset="0"/>
              </a:rPr>
              <a:t>Dolor epigástrico</a:t>
            </a:r>
          </a:p>
          <a:p>
            <a:r>
              <a:rPr lang="es-ES" dirty="0">
                <a:latin typeface="Verdana" panose="020B0604030504040204" pitchFamily="34" charset="0"/>
              </a:rPr>
              <a:t>Falta de apetito</a:t>
            </a:r>
          </a:p>
          <a:p>
            <a:r>
              <a:rPr lang="es-ES" dirty="0">
                <a:latin typeface="Verdana" panose="020B0604030504040204" pitchFamily="34" charset="0"/>
              </a:rPr>
              <a:t>Obstrucción intestinal</a:t>
            </a:r>
          </a:p>
          <a:p>
            <a:r>
              <a:rPr lang="es-ES" dirty="0">
                <a:latin typeface="Verdana" panose="020B0604030504040204" pitchFamily="34" charset="0"/>
              </a:rPr>
              <a:t>Dolores de barriga y cólicos</a:t>
            </a:r>
          </a:p>
          <a:p>
            <a:r>
              <a:rPr lang="es-ES" dirty="0">
                <a:latin typeface="Verdana" panose="020B0604030504040204" pitchFamily="34" charset="0"/>
              </a:rPr>
              <a:t>Estreñimiento</a:t>
            </a:r>
          </a:p>
          <a:p>
            <a:r>
              <a:rPr lang="es-ES" dirty="0">
                <a:latin typeface="Verdana" panose="020B0604030504040204" pitchFamily="34" charset="0"/>
              </a:rPr>
              <a:t>Duodeno dilatado y ángulo aortomesentérico disminuido.</a:t>
            </a:r>
          </a:p>
        </p:txBody>
      </p:sp>
    </p:spTree>
    <p:extLst>
      <p:ext uri="{BB962C8B-B14F-4D97-AF65-F5344CB8AC3E}">
        <p14:creationId xmlns:p14="http://schemas.microsoft.com/office/powerpoint/2010/main" val="5081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DFD970-E11D-4B53-B453-DD50B53B7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Diagnóstico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0457D9-FC0A-4579-A7E9-1608BC097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0674" y="1556581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Sintomatología </a:t>
            </a:r>
          </a:p>
          <a:p>
            <a:r>
              <a:rPr lang="es-ES" dirty="0"/>
              <a:t>Tac con contraste</a:t>
            </a:r>
          </a:p>
          <a:p>
            <a:r>
              <a:rPr lang="es-ES" dirty="0" err="1"/>
              <a:t>Angio</a:t>
            </a:r>
            <a:r>
              <a:rPr lang="es-ES" dirty="0"/>
              <a:t>-tac</a:t>
            </a:r>
          </a:p>
          <a:p>
            <a:r>
              <a:rPr lang="es-ES" dirty="0"/>
              <a:t>Estudio </a:t>
            </a:r>
            <a:r>
              <a:rPr lang="es-ES" dirty="0" err="1"/>
              <a:t>esofagogastroduodenal</a:t>
            </a:r>
            <a:r>
              <a:rPr lang="es-ES" dirty="0"/>
              <a:t> o tránsito.</a:t>
            </a:r>
          </a:p>
          <a:p>
            <a:r>
              <a:rPr lang="es-ES" dirty="0"/>
              <a:t>Arteriografía</a:t>
            </a:r>
          </a:p>
          <a:p>
            <a:r>
              <a:rPr lang="es-ES" dirty="0"/>
              <a:t>Ultrasonido</a:t>
            </a:r>
          </a:p>
          <a:p>
            <a:r>
              <a:rPr lang="es-ES" dirty="0"/>
              <a:t>Eco-Doppler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u="sng" dirty="0"/>
              <a:t>Suelen ir asociados él otros síndromes compresivos, siendo los más comunes el Síndrome renal del cascanueces y el Síndrome de compresión del ligamento arcuato medio.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90536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3E171D-DB9C-449C-BF85-99B60BD02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Posibles complicaciones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0282BC-7C42-4D30-8657-55A57B79C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025" y="1758332"/>
            <a:ext cx="8302977" cy="4299005"/>
          </a:xfrm>
        </p:spPr>
        <p:txBody>
          <a:bodyPr>
            <a:normAutofit lnSpcReduction="10000"/>
          </a:bodyPr>
          <a:lstStyle/>
          <a:p>
            <a:r>
              <a:rPr lang="es-ES" dirty="0"/>
              <a:t>Neumatosis gástrica (gas dentro de las paredes del tracto gastrointestinal).</a:t>
            </a:r>
          </a:p>
          <a:p>
            <a:r>
              <a:rPr lang="es-ES" dirty="0"/>
              <a:t>Perforación gástrica.</a:t>
            </a:r>
          </a:p>
          <a:p>
            <a:r>
              <a:rPr lang="es-ES" dirty="0"/>
              <a:t>Desnutrición</a:t>
            </a:r>
          </a:p>
          <a:p>
            <a:r>
              <a:rPr lang="es-ES" dirty="0"/>
              <a:t>Hipotensión</a:t>
            </a:r>
          </a:p>
          <a:p>
            <a:r>
              <a:rPr lang="es-ES" dirty="0"/>
              <a:t>Presencia de úlcera péptica</a:t>
            </a:r>
          </a:p>
          <a:p>
            <a:r>
              <a:rPr lang="es-ES" dirty="0"/>
              <a:t>Neumonía por aspiración</a:t>
            </a:r>
          </a:p>
          <a:p>
            <a:r>
              <a:rPr lang="es-ES" dirty="0"/>
              <a:t>Desequilibrio electrolítico</a:t>
            </a:r>
          </a:p>
          <a:p>
            <a:r>
              <a:rPr lang="es-ES" dirty="0"/>
              <a:t>Muerte</a:t>
            </a:r>
          </a:p>
          <a:p>
            <a:r>
              <a:rPr lang="es-ES" dirty="0"/>
              <a:t>Deshidratación progresiva </a:t>
            </a:r>
          </a:p>
          <a:p>
            <a:r>
              <a:rPr lang="es-ES" dirty="0"/>
              <a:t>Hipopotasemia </a:t>
            </a:r>
          </a:p>
          <a:p>
            <a:r>
              <a:rPr lang="es-ES" dirty="0"/>
              <a:t>Oliguria</a:t>
            </a:r>
          </a:p>
        </p:txBody>
      </p:sp>
    </p:spTree>
    <p:extLst>
      <p:ext uri="{BB962C8B-B14F-4D97-AF65-F5344CB8AC3E}">
        <p14:creationId xmlns:p14="http://schemas.microsoft.com/office/powerpoint/2010/main" val="1183589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A2B64A-C72A-43B1-9170-B1972BBB3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3078" y="191584"/>
            <a:ext cx="8610600" cy="1293028"/>
          </a:xfrm>
        </p:spPr>
        <p:txBody>
          <a:bodyPr/>
          <a:lstStyle/>
          <a:p>
            <a:r>
              <a:rPr lang="es-ES" dirty="0"/>
              <a:t>Tratamiento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C49C3B-7816-40BE-B3DC-0FEB2CBED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322" y="1039433"/>
            <a:ext cx="8243977" cy="5249479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solidFill>
                  <a:schemeClr val="accent2"/>
                </a:solidFill>
              </a:rPr>
              <a:t>Conservador:</a:t>
            </a:r>
          </a:p>
          <a:p>
            <a:pPr marL="0" indent="0">
              <a:buNone/>
            </a:pPr>
            <a:r>
              <a:rPr lang="es-ES" dirty="0"/>
              <a:t>	- Descompresión nasogástrica</a:t>
            </a:r>
          </a:p>
          <a:p>
            <a:pPr marL="0" indent="0">
              <a:buNone/>
            </a:pPr>
            <a:r>
              <a:rPr lang="es-ES" dirty="0"/>
              <a:t>	- Fluidoterapia</a:t>
            </a:r>
          </a:p>
          <a:p>
            <a:pPr marL="0" indent="0">
              <a:buNone/>
            </a:pPr>
            <a:r>
              <a:rPr lang="es-ES" dirty="0"/>
              <a:t>	- Reemplazo de electrolitos</a:t>
            </a:r>
          </a:p>
          <a:p>
            <a:pPr marL="0" indent="0">
              <a:buNone/>
            </a:pPr>
            <a:r>
              <a:rPr lang="es-ES" dirty="0"/>
              <a:t>	- </a:t>
            </a:r>
            <a:r>
              <a:rPr lang="es-ES" dirty="0" err="1"/>
              <a:t>Gastrocinéticos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	- Hiperalimentación</a:t>
            </a:r>
          </a:p>
          <a:p>
            <a:pPr marL="0" indent="0">
              <a:buNone/>
            </a:pPr>
            <a:r>
              <a:rPr lang="es-ES" dirty="0"/>
              <a:t>	- Identificación y manejo de factores precipitantes. </a:t>
            </a:r>
          </a:p>
          <a:p>
            <a:pPr marL="0" indent="0">
              <a:buNone/>
            </a:pPr>
            <a:r>
              <a:rPr lang="es-ES" dirty="0"/>
              <a:t>	- Intentar durante 6 semanas el incremento de peso con sonda nasoyeyunal o </a:t>
            </a:r>
          </a:p>
          <a:p>
            <a:pPr marL="0" indent="0">
              <a:buNone/>
            </a:pPr>
            <a:r>
              <a:rPr lang="es-ES" dirty="0"/>
              <a:t>         dieta hipercalórica, antes de considerar cirugía.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u="sng" dirty="0"/>
              <a:t>Es importante que este tratamiento no se prolongue en el tiempo, ya que si la compresión es fuerte, no le logrará nada y los daños intestinales son considerables, si no se ingiere comida durante mucho tiempo y debido a la obstrucción.</a:t>
            </a:r>
          </a:p>
        </p:txBody>
      </p:sp>
    </p:spTree>
    <p:extLst>
      <p:ext uri="{BB962C8B-B14F-4D97-AF65-F5344CB8AC3E}">
        <p14:creationId xmlns:p14="http://schemas.microsoft.com/office/powerpoint/2010/main" val="2327028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703635-F51F-42E5-9F7A-D6B441894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4248" y="974874"/>
            <a:ext cx="8030361" cy="4590553"/>
          </a:xfrm>
        </p:spPr>
        <p:txBody>
          <a:bodyPr>
            <a:normAutofit fontScale="92500" lnSpcReduction="20000"/>
          </a:bodyPr>
          <a:lstStyle/>
          <a:p>
            <a:r>
              <a:rPr lang="es-ES" b="1" dirty="0">
                <a:solidFill>
                  <a:schemeClr val="accent2"/>
                </a:solidFill>
              </a:rPr>
              <a:t>Intervención quirúrgica: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u="sng" dirty="0"/>
              <a:t>Es importante descartar otras compresiones vasculares antes de realizar cualquier operación, dado que la existencia de algunas puede modificar el plan de operación.</a:t>
            </a:r>
          </a:p>
          <a:p>
            <a:pPr marL="0" indent="0">
              <a:buNone/>
            </a:pPr>
            <a:endParaRPr lang="es-ES" u="sng" dirty="0"/>
          </a:p>
          <a:p>
            <a:pPr marL="0" indent="0">
              <a:buNone/>
            </a:pPr>
            <a:r>
              <a:rPr lang="es-ES" dirty="0"/>
              <a:t>	-Operación de </a:t>
            </a:r>
            <a:r>
              <a:rPr lang="es-ES" dirty="0" err="1"/>
              <a:t>Strong</a:t>
            </a:r>
            <a:r>
              <a:rPr lang="es-ES" dirty="0"/>
              <a:t> (libera el duodeno y lo reposiciona).</a:t>
            </a:r>
          </a:p>
          <a:p>
            <a:pPr marL="0" indent="0">
              <a:buNone/>
            </a:pPr>
            <a:r>
              <a:rPr lang="es-ES" dirty="0"/>
              <a:t>	-</a:t>
            </a:r>
            <a:r>
              <a:rPr lang="es-ES" dirty="0" err="1"/>
              <a:t>Duodenoyeyunostomía</a:t>
            </a:r>
            <a:r>
              <a:rPr lang="es-ES" dirty="0"/>
              <a:t> (se junta el duodeno con el yeyuno y con estómago)</a:t>
            </a:r>
          </a:p>
          <a:p>
            <a:pPr marL="0" indent="0">
              <a:buNone/>
            </a:pPr>
            <a:r>
              <a:rPr lang="es-ES" dirty="0"/>
              <a:t>	-Gastroenterostomía (se junta el yeyuno y el estómago).</a:t>
            </a:r>
          </a:p>
          <a:p>
            <a:pPr marL="0" indent="0">
              <a:buNone/>
            </a:pPr>
            <a:r>
              <a:rPr lang="es-ES" dirty="0"/>
              <a:t>	-</a:t>
            </a:r>
            <a:r>
              <a:rPr lang="es-ES" dirty="0" err="1"/>
              <a:t>Desrotación</a:t>
            </a:r>
            <a:r>
              <a:rPr lang="es-ES" dirty="0"/>
              <a:t> intestinal. </a:t>
            </a:r>
          </a:p>
          <a:p>
            <a:pPr marL="0" indent="0">
              <a:buNone/>
            </a:pPr>
            <a:r>
              <a:rPr lang="es-ES" dirty="0"/>
              <a:t>	-Intervención junta en el caso de coexistencia de otros síndromes o 	compresiones.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u="sng" dirty="0"/>
              <a:t>Normalmente se realiza una </a:t>
            </a:r>
            <a:r>
              <a:rPr lang="es-ES" u="sng" dirty="0" err="1"/>
              <a:t>duodenoyeyunostomía</a:t>
            </a:r>
            <a:r>
              <a:rPr lang="es-ES" u="sng" dirty="0"/>
              <a:t>, pero existen varias formas de hacerla y todavía está en prueba la trasposición de la mesentérica superior.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10028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1A95C1-986C-4E1F-A41F-EC9E34C78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Resultados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8363E6-DEE1-4667-96A6-8113C63E6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2908"/>
            <a:ext cx="7996806" cy="495631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ES" b="1" dirty="0">
                <a:solidFill>
                  <a:schemeClr val="accent2"/>
                </a:solidFill>
              </a:rPr>
              <a:t>Desgraciadamente, todavía las conclusiones y resultados no arrojan demasiada luz, primando en la mayoría de los casos la incertidumbre en sus resultados.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En ocasiones las intervenciones resultan efectivas y no se debe realizar ningún tratamiento más.</a:t>
            </a:r>
          </a:p>
          <a:p>
            <a:r>
              <a:rPr lang="es-ES" dirty="0"/>
              <a:t>Sin embargo a veces no es así y llevan a:</a:t>
            </a:r>
          </a:p>
          <a:p>
            <a:pPr marL="0" indent="0">
              <a:buNone/>
            </a:pPr>
            <a:r>
              <a:rPr lang="es-ES" dirty="0"/>
              <a:t>	-Segundas intervenciones.</a:t>
            </a:r>
          </a:p>
          <a:p>
            <a:pPr marL="0" indent="0">
              <a:buNone/>
            </a:pPr>
            <a:r>
              <a:rPr lang="es-ES" dirty="0"/>
              <a:t>	-Manejo de nutrición por sonda </a:t>
            </a:r>
          </a:p>
          <a:p>
            <a:pPr marL="0" indent="0">
              <a:buNone/>
            </a:pPr>
            <a:r>
              <a:rPr lang="es-ES" dirty="0"/>
              <a:t>	-Dieta hipercalórica</a:t>
            </a:r>
          </a:p>
          <a:p>
            <a:pPr marL="0" indent="0">
              <a:buNone/>
            </a:pPr>
            <a:r>
              <a:rPr lang="es-ES" dirty="0"/>
              <a:t>	-Adherencias</a:t>
            </a:r>
          </a:p>
          <a:p>
            <a:pPr marL="0" indent="0">
              <a:buNone/>
            </a:pPr>
            <a:r>
              <a:rPr lang="es-ES" dirty="0"/>
              <a:t>	-Diarreas crónicas</a:t>
            </a:r>
          </a:p>
          <a:p>
            <a:pPr marL="0" indent="0">
              <a:buNone/>
            </a:pPr>
            <a:r>
              <a:rPr lang="es-ES" dirty="0"/>
              <a:t>	-Dolor crónico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u="sng" dirty="0"/>
              <a:t>Todo depende del grado de compresión que se tenga y del tiempo vivido con la compresión. Siendo esencial el conocimiento y experiencia del profesional médico sobre estas patologías. </a:t>
            </a:r>
          </a:p>
          <a:p>
            <a:pPr marL="0" indent="0">
              <a:buNone/>
            </a:pPr>
            <a:endParaRPr lang="es-ES" u="sng" dirty="0"/>
          </a:p>
        </p:txBody>
      </p:sp>
    </p:spTree>
    <p:extLst>
      <p:ext uri="{BB962C8B-B14F-4D97-AF65-F5344CB8AC3E}">
        <p14:creationId xmlns:p14="http://schemas.microsoft.com/office/powerpoint/2010/main" val="12738667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</TotalTime>
  <Words>690</Words>
  <Application>Microsoft Office PowerPoint</Application>
  <PresentationFormat>Panorámica</PresentationFormat>
  <Paragraphs>104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Agency FB</vt:lpstr>
      <vt:lpstr>Algerian</vt:lpstr>
      <vt:lpstr>Amasis MT Pro Black</vt:lpstr>
      <vt:lpstr>Arial</vt:lpstr>
      <vt:lpstr>Trebuchet MS</vt:lpstr>
      <vt:lpstr>Verdana</vt:lpstr>
      <vt:lpstr>Wingdings 3</vt:lpstr>
      <vt:lpstr>Faceta</vt:lpstr>
      <vt:lpstr>Síndrome de wilkie  o  síndrome de arteria mesentérica superior</vt:lpstr>
      <vt:lpstr>¿Qué es?</vt:lpstr>
      <vt:lpstr>causas</vt:lpstr>
      <vt:lpstr>síntomas</vt:lpstr>
      <vt:lpstr>Diagnóstico</vt:lpstr>
      <vt:lpstr>Posibles complicaciones</vt:lpstr>
      <vt:lpstr>Tratamiento</vt:lpstr>
      <vt:lpstr>Presentación de PowerPoint</vt:lpstr>
      <vt:lpstr>Resultados </vt:lpstr>
      <vt:lpstr>bibliografía</vt:lpstr>
      <vt:lpstr>GRACIAS A TOD@S  síguenos en redes sociales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Síndrome de wilkie  o  síndrome de arteria mesentérica superior</dc:title>
  <dc:creator>Ainhoa Prieto Méndez</dc:creator>
  <cp:lastModifiedBy>aalegrebeatriz@gmail.com</cp:lastModifiedBy>
  <cp:revision>8</cp:revision>
  <dcterms:created xsi:type="dcterms:W3CDTF">2021-07-30T06:55:24Z</dcterms:created>
  <dcterms:modified xsi:type="dcterms:W3CDTF">2022-08-20T16:15:31Z</dcterms:modified>
</cp:coreProperties>
</file>