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528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EAC6-C9D0-4E3F-BEC0-E0FC02D854D0}" type="datetimeFigureOut">
              <a:rPr lang="es-ES" smtClean="0"/>
              <a:pPr/>
              <a:t>20/02/2023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1CFC9-62ED-429C-93FE-BE3CFD0250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EAC6-C9D0-4E3F-BEC0-E0FC02D854D0}" type="datetimeFigureOut">
              <a:rPr lang="es-ES" smtClean="0"/>
              <a:pPr/>
              <a:t>20/02/2023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1CFC9-62ED-429C-93FE-BE3CFD0250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EAC6-C9D0-4E3F-BEC0-E0FC02D854D0}" type="datetimeFigureOut">
              <a:rPr lang="es-ES" smtClean="0"/>
              <a:pPr/>
              <a:t>20/02/2023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1CFC9-62ED-429C-93FE-BE3CFD0250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EAC6-C9D0-4E3F-BEC0-E0FC02D854D0}" type="datetimeFigureOut">
              <a:rPr lang="es-ES" smtClean="0"/>
              <a:pPr/>
              <a:t>20/02/2023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1CFC9-62ED-429C-93FE-BE3CFD0250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EAC6-C9D0-4E3F-BEC0-E0FC02D854D0}" type="datetimeFigureOut">
              <a:rPr lang="es-ES" smtClean="0"/>
              <a:pPr/>
              <a:t>20/02/2023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1CFC9-62ED-429C-93FE-BE3CFD0250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EAC6-C9D0-4E3F-BEC0-E0FC02D854D0}" type="datetimeFigureOut">
              <a:rPr lang="es-ES" smtClean="0"/>
              <a:pPr/>
              <a:t>20/02/2023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1CFC9-62ED-429C-93FE-BE3CFD0250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EAC6-C9D0-4E3F-BEC0-E0FC02D854D0}" type="datetimeFigureOut">
              <a:rPr lang="es-ES" smtClean="0"/>
              <a:pPr/>
              <a:t>20/02/2023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1CFC9-62ED-429C-93FE-BE3CFD0250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EAC6-C9D0-4E3F-BEC0-E0FC02D854D0}" type="datetimeFigureOut">
              <a:rPr lang="es-ES" smtClean="0"/>
              <a:pPr/>
              <a:t>20/02/2023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1CFC9-62ED-429C-93FE-BE3CFD0250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EAC6-C9D0-4E3F-BEC0-E0FC02D854D0}" type="datetimeFigureOut">
              <a:rPr lang="es-ES" smtClean="0"/>
              <a:pPr/>
              <a:t>20/02/2023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1CFC9-62ED-429C-93FE-BE3CFD02505F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EAC6-C9D0-4E3F-BEC0-E0FC02D854D0}" type="datetimeFigureOut">
              <a:rPr lang="es-ES" smtClean="0"/>
              <a:pPr/>
              <a:t>20/02/2023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1CFC9-62ED-429C-93FE-BE3CFD0250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EAC6-C9D0-4E3F-BEC0-E0FC02D854D0}" type="datetimeFigureOut">
              <a:rPr lang="es-ES" smtClean="0"/>
              <a:pPr/>
              <a:t>20/02/2023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1CFC9-62ED-429C-93FE-BE3CFD0250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A3BEAC6-C9D0-4E3F-BEC0-E0FC02D854D0}" type="datetimeFigureOut">
              <a:rPr lang="es-ES" smtClean="0"/>
              <a:pPr/>
              <a:t>20/02/2023</a:t>
            </a:fld>
            <a:endParaRPr lang="es-ES" dirty="0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01CFC9-62ED-429C-93FE-BE3CFD0250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omim.org/entry/181750" TargetMode="External"/><Relationship Id="rId2" Type="http://schemas.openxmlformats.org/officeDocument/2006/relationships/hyperlink" Target="https://www.orpha.net/consor/cgi-bin/OC_Exp.php?lng=ES&amp;Expert=22040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asociacionaler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Logotipo, nombre de la empresa&#10;&#10;Descripción generada automáticament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9535" y="981613"/>
            <a:ext cx="3164930" cy="230248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5" name="4 CuadroTexto"/>
          <p:cNvSpPr txBox="1"/>
          <p:nvPr/>
        </p:nvSpPr>
        <p:spPr>
          <a:xfrm>
            <a:off x="2051720" y="4725144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bg2">
                    <a:lumMod val="50000"/>
                  </a:schemeClr>
                </a:solidFill>
              </a:rPr>
              <a:t>FENÓMENO DE RAYNAUD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59832" y="692696"/>
            <a:ext cx="5256584" cy="5040560"/>
          </a:xfrm>
        </p:spPr>
        <p:txBody>
          <a:bodyPr>
            <a:normAutofit fontScale="32500" lnSpcReduction="20000"/>
          </a:bodyPr>
          <a:lstStyle/>
          <a:p>
            <a:pPr marL="118745" indent="-106045" algn="just">
              <a:lnSpc>
                <a:spcPts val="1620"/>
              </a:lnSpc>
              <a:buClr>
                <a:srgbClr val="667C8E"/>
              </a:buClr>
              <a:buFont typeface="Wingdings" pitchFamily="2" charset="2"/>
              <a:buChar char="Ø"/>
              <a:tabLst>
                <a:tab pos="137160" algn="l"/>
              </a:tabLst>
            </a:pPr>
            <a:r>
              <a:rPr lang="es-ES" sz="4400" spc="-2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400" b="1" u="sng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Sinónimos</a:t>
            </a:r>
            <a:r>
              <a:rPr lang="es-ES" sz="4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02209" lvl="1" indent="-106045" algn="just">
              <a:lnSpc>
                <a:spcPts val="1620"/>
              </a:lnSpc>
              <a:buClr>
                <a:srgbClr val="667C8E"/>
              </a:buClr>
              <a:buFont typeface="Wingdings" pitchFamily="2" charset="2"/>
              <a:buChar char="Ø"/>
              <a:tabLst>
                <a:tab pos="137160" algn="l"/>
              </a:tabLst>
            </a:pPr>
            <a:r>
              <a:rPr lang="es-ES" sz="4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Calcinosis</a:t>
            </a:r>
          </a:p>
          <a:p>
            <a:pPr marL="402209" lvl="1" indent="-106045" algn="just">
              <a:lnSpc>
                <a:spcPts val="1620"/>
              </a:lnSpc>
              <a:buClr>
                <a:srgbClr val="667C8E"/>
              </a:buClr>
              <a:buFont typeface="Wingdings" pitchFamily="2" charset="2"/>
              <a:buChar char="Ø"/>
              <a:tabLst>
                <a:tab pos="137160" algn="l"/>
              </a:tabLst>
            </a:pPr>
            <a:r>
              <a:rPr lang="es-ES" sz="4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Síndrome de </a:t>
            </a:r>
            <a:r>
              <a:rPr lang="es-ES" sz="4400" b="1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Crest</a:t>
            </a:r>
            <a:endParaRPr lang="es-ES" sz="4400" b="1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2209" lvl="1" indent="-106045" algn="just">
              <a:lnSpc>
                <a:spcPts val="1620"/>
              </a:lnSpc>
              <a:buClr>
                <a:srgbClr val="667C8E"/>
              </a:buClr>
              <a:buFont typeface="Wingdings" pitchFamily="2" charset="2"/>
              <a:buChar char="Ø"/>
              <a:tabLst>
                <a:tab pos="137160" algn="l"/>
              </a:tabLst>
            </a:pPr>
            <a:r>
              <a:rPr lang="es-ES" sz="4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Afectación esofágica</a:t>
            </a:r>
          </a:p>
          <a:p>
            <a:pPr marL="402209" lvl="1" indent="-106045" algn="just">
              <a:lnSpc>
                <a:spcPts val="1620"/>
              </a:lnSpc>
              <a:buClr>
                <a:srgbClr val="667C8E"/>
              </a:buClr>
              <a:buFont typeface="Wingdings" pitchFamily="2" charset="2"/>
              <a:buChar char="Ø"/>
              <a:tabLst>
                <a:tab pos="137160" algn="l"/>
              </a:tabLst>
            </a:pPr>
            <a:r>
              <a:rPr lang="es-ES" sz="4400" b="1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Esclerodactilia</a:t>
            </a:r>
            <a:endParaRPr lang="es-ES" sz="4400" b="1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2209" lvl="1" indent="-106045" algn="just">
              <a:lnSpc>
                <a:spcPts val="1620"/>
              </a:lnSpc>
              <a:buClr>
                <a:srgbClr val="667C8E"/>
              </a:buClr>
              <a:buFont typeface="Wingdings" pitchFamily="2" charset="2"/>
              <a:buChar char="Ø"/>
              <a:tabLst>
                <a:tab pos="137160" algn="l"/>
              </a:tabLst>
            </a:pPr>
            <a:r>
              <a:rPr lang="es-ES" sz="4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Telangiectasia, Esclerodermia sistémica cutánea limitada</a:t>
            </a:r>
          </a:p>
          <a:p>
            <a:pPr marL="118745" indent="-106045" algn="just">
              <a:lnSpc>
                <a:spcPts val="1620"/>
              </a:lnSpc>
              <a:buClr>
                <a:srgbClr val="667C8E"/>
              </a:buClr>
              <a:buNone/>
              <a:tabLst>
                <a:tab pos="137160" algn="l"/>
              </a:tabLst>
            </a:pPr>
            <a:endParaRPr lang="es-ES" sz="4400" b="1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745" indent="-106045" algn="just">
              <a:lnSpc>
                <a:spcPts val="1620"/>
              </a:lnSpc>
              <a:buClr>
                <a:srgbClr val="667C8E"/>
              </a:buClr>
              <a:buFont typeface="Wingdings" pitchFamily="2" charset="2"/>
              <a:buChar char="Ø"/>
              <a:tabLst>
                <a:tab pos="137160" algn="l"/>
              </a:tabLst>
            </a:pPr>
            <a:r>
              <a:rPr lang="es-E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s-ES" sz="44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sido excluida de la nomenclatura de enfermedades raras de </a:t>
            </a:r>
            <a:r>
              <a:rPr lang="es-ES" sz="44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Orphanet</a:t>
            </a:r>
            <a:r>
              <a:rPr lang="es-ES" sz="44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 transferida a</a:t>
            </a:r>
            <a:r>
              <a:rPr lang="es-ES" sz="4400" b="1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ES" sz="4400" b="1" i="0" u="sng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Esclerosis sistémica cutánea limitada</a:t>
            </a:r>
            <a:endParaRPr lang="es-ES" sz="4400" b="1" i="0" u="sng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indent="0" algn="just">
              <a:lnSpc>
                <a:spcPts val="1620"/>
              </a:lnSpc>
              <a:buClr>
                <a:srgbClr val="667C8E"/>
              </a:buClr>
              <a:buNone/>
              <a:tabLst>
                <a:tab pos="137160" algn="l"/>
              </a:tabLst>
            </a:pPr>
            <a:endParaRPr lang="es-ES" sz="4400" i="0" u="sng" dirty="0">
              <a:solidFill>
                <a:srgbClr val="064D8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s-ES" sz="4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CIE-10: </a:t>
            </a:r>
            <a:r>
              <a:rPr lang="es-ES" sz="4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M34.1</a:t>
            </a:r>
            <a:r>
              <a:rPr lang="es-ES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OMIM: </a:t>
            </a:r>
            <a:r>
              <a:rPr lang="es-ES" sz="4400" b="1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Libre Franklin" pitchFamily="2" charset="0"/>
                <a:hlinkClick r:id="rId3" tooltip="Open this link in a new window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181750</a:t>
            </a:r>
            <a:r>
              <a:rPr lang="es-ES" sz="4400" b="1" dirty="0">
                <a:solidFill>
                  <a:schemeClr val="accent1">
                    <a:lumMod val="75000"/>
                  </a:schemeClr>
                </a:solidFill>
                <a:latin typeface="Libre Franklin" pitchFamily="2" charset="0"/>
              </a:rPr>
              <a:t>         </a:t>
            </a:r>
            <a:r>
              <a:rPr lang="es-ES" sz="4400" b="1" i="0" dirty="0">
                <a:effectLst/>
                <a:latin typeface="Libre Franklin" pitchFamily="2" charset="0"/>
                <a:cs typeface="Times New Roman" panose="02020603050405020304" pitchFamily="18" charset="0"/>
              </a:rPr>
              <a:t>Prevalencia: 1/12.500 </a:t>
            </a:r>
          </a:p>
          <a:p>
            <a:pPr marL="0" indent="0" algn="just">
              <a:buNone/>
            </a:pPr>
            <a:endParaRPr lang="es-E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4400" b="1" spc="-20" dirty="0">
                <a:latin typeface="Times New Roman"/>
                <a:cs typeface="Times New Roman"/>
              </a:rPr>
              <a:t>Es una enfe</a:t>
            </a:r>
            <a:r>
              <a:rPr lang="es-ES" sz="4400" b="1" spc="165" dirty="0">
                <a:latin typeface="Times New Roman"/>
                <a:cs typeface="Times New Roman"/>
              </a:rPr>
              <a:t>r</a:t>
            </a:r>
            <a:r>
              <a:rPr lang="es-ES" sz="4400" b="1" spc="15" dirty="0">
                <a:latin typeface="Times New Roman"/>
                <a:cs typeface="Times New Roman"/>
              </a:rPr>
              <a:t>medad</a:t>
            </a:r>
            <a:r>
              <a:rPr lang="es-ES" sz="4400" b="1" dirty="0">
                <a:latin typeface="Times New Roman"/>
                <a:cs typeface="Times New Roman"/>
              </a:rPr>
              <a:t> </a:t>
            </a:r>
            <a:r>
              <a:rPr lang="es-ES" sz="4400" b="1" spc="-100" dirty="0">
                <a:latin typeface="Times New Roman"/>
                <a:cs typeface="Times New Roman"/>
              </a:rPr>
              <a:t> </a:t>
            </a:r>
            <a:r>
              <a:rPr lang="es-ES" sz="4400" b="1" spc="15" dirty="0">
                <a:latin typeface="Times New Roman"/>
                <a:cs typeface="Times New Roman"/>
              </a:rPr>
              <a:t>po</a:t>
            </a:r>
            <a:r>
              <a:rPr lang="es-ES" sz="4400" b="1" dirty="0">
                <a:latin typeface="Times New Roman"/>
                <a:cs typeface="Times New Roman"/>
              </a:rPr>
              <a:t>c</a:t>
            </a:r>
            <a:r>
              <a:rPr lang="es-ES" sz="4400" b="1" spc="70" dirty="0">
                <a:latin typeface="Times New Roman"/>
                <a:cs typeface="Times New Roman"/>
              </a:rPr>
              <a:t>o</a:t>
            </a:r>
            <a:r>
              <a:rPr lang="es-ES" sz="4400" b="1" spc="-20" dirty="0">
                <a:latin typeface="Times New Roman"/>
                <a:cs typeface="Times New Roman"/>
              </a:rPr>
              <a:t> </a:t>
            </a:r>
            <a:r>
              <a:rPr lang="es-ES" sz="4400" b="1" spc="160" dirty="0">
                <a:latin typeface="Times New Roman"/>
                <a:cs typeface="Times New Roman"/>
              </a:rPr>
              <a:t>f</a:t>
            </a:r>
            <a:r>
              <a:rPr lang="es-ES" sz="4400" b="1" spc="45" dirty="0">
                <a:latin typeface="Times New Roman"/>
                <a:cs typeface="Times New Roman"/>
              </a:rPr>
              <a:t>r</a:t>
            </a:r>
            <a:r>
              <a:rPr lang="es-ES" sz="4400" b="1" spc="15" dirty="0">
                <a:latin typeface="Times New Roman"/>
                <a:cs typeface="Times New Roman"/>
              </a:rPr>
              <a:t>e</a:t>
            </a:r>
            <a:r>
              <a:rPr lang="es-ES" sz="4400" b="1" spc="55" dirty="0">
                <a:latin typeface="Times New Roman"/>
                <a:cs typeface="Times New Roman"/>
              </a:rPr>
              <a:t>cue</a:t>
            </a:r>
            <a:r>
              <a:rPr lang="es-ES" sz="4400" b="1" spc="185" dirty="0">
                <a:latin typeface="Times New Roman"/>
                <a:cs typeface="Times New Roman"/>
              </a:rPr>
              <a:t>n</a:t>
            </a:r>
            <a:r>
              <a:rPr lang="es-ES" sz="4400" b="1" spc="100" dirty="0">
                <a:latin typeface="Times New Roman"/>
                <a:cs typeface="Times New Roman"/>
              </a:rPr>
              <a:t>te</a:t>
            </a:r>
            <a:r>
              <a:rPr lang="es-ES" sz="4400" b="1" spc="110" dirty="0">
                <a:latin typeface="Times New Roman"/>
                <a:cs typeface="Times New Roman"/>
              </a:rPr>
              <a:t> </a:t>
            </a:r>
            <a:r>
              <a:rPr lang="es-ES" sz="4400" b="1" spc="80" dirty="0">
                <a:latin typeface="Times New Roman"/>
                <a:cs typeface="Times New Roman"/>
              </a:rPr>
              <a:t>de</a:t>
            </a:r>
            <a:r>
              <a:rPr lang="es-ES" sz="4400" b="1" spc="140" dirty="0">
                <a:latin typeface="Times New Roman"/>
                <a:cs typeface="Times New Roman"/>
              </a:rPr>
              <a:t> </a:t>
            </a:r>
            <a:r>
              <a:rPr lang="es-ES" sz="4400" b="1" dirty="0">
                <a:latin typeface="Times New Roman"/>
                <a:cs typeface="Times New Roman"/>
              </a:rPr>
              <a:t>los</a:t>
            </a:r>
            <a:r>
              <a:rPr lang="es-ES" sz="4400" b="1" spc="85" dirty="0">
                <a:latin typeface="Times New Roman"/>
                <a:cs typeface="Times New Roman"/>
              </a:rPr>
              <a:t> </a:t>
            </a:r>
            <a:r>
              <a:rPr lang="es-ES" sz="4400" b="1" spc="-10" dirty="0">
                <a:latin typeface="Times New Roman"/>
                <a:cs typeface="Times New Roman"/>
              </a:rPr>
              <a:t>vasos</a:t>
            </a:r>
            <a:r>
              <a:rPr lang="es-ES" sz="4400" b="1" spc="160" dirty="0">
                <a:latin typeface="Times New Roman"/>
                <a:cs typeface="Times New Roman"/>
              </a:rPr>
              <a:t> </a:t>
            </a:r>
            <a:r>
              <a:rPr lang="es-ES" sz="4400" b="1" spc="45" dirty="0">
                <a:latin typeface="Times New Roman"/>
                <a:cs typeface="Times New Roman"/>
              </a:rPr>
              <a:t>s</a:t>
            </a:r>
            <a:r>
              <a:rPr lang="es-ES" sz="4400" b="1" spc="135" dirty="0">
                <a:latin typeface="Times New Roman"/>
                <a:cs typeface="Times New Roman"/>
              </a:rPr>
              <a:t>a</a:t>
            </a:r>
            <a:r>
              <a:rPr lang="es-ES" sz="4400" b="1" spc="-50" dirty="0">
                <a:latin typeface="Times New Roman"/>
                <a:cs typeface="Times New Roman"/>
              </a:rPr>
              <a:t>ngu</a:t>
            </a:r>
            <a:r>
              <a:rPr lang="es-ES" sz="4400" b="1" spc="125" dirty="0">
                <a:latin typeface="Times New Roman"/>
                <a:cs typeface="Times New Roman"/>
              </a:rPr>
              <a:t>í</a:t>
            </a:r>
            <a:r>
              <a:rPr lang="es-ES" sz="4400" b="1" spc="25" dirty="0">
                <a:latin typeface="Times New Roman"/>
                <a:cs typeface="Times New Roman"/>
              </a:rPr>
              <a:t>neos.</a:t>
            </a:r>
            <a:r>
              <a:rPr lang="es-ES" sz="4400" b="1" spc="145" dirty="0">
                <a:latin typeface="Times New Roman"/>
                <a:cs typeface="Times New Roman"/>
              </a:rPr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s-ES" sz="4400" b="1" spc="35" dirty="0">
              <a:latin typeface="Times New Roman"/>
              <a:cs typeface="Times New Roman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s-E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4400" b="1" spc="-20" dirty="0">
                <a:latin typeface="Times New Roman"/>
                <a:cs typeface="Times New Roman"/>
              </a:rPr>
              <a:t>Es debido</a:t>
            </a:r>
            <a:r>
              <a:rPr lang="es-ES" sz="4400" b="1" spc="170" dirty="0">
                <a:latin typeface="Times New Roman"/>
                <a:cs typeface="Times New Roman"/>
              </a:rPr>
              <a:t> </a:t>
            </a:r>
            <a:r>
              <a:rPr lang="es-ES" sz="4400" b="1" spc="45" dirty="0">
                <a:latin typeface="Times New Roman"/>
                <a:cs typeface="Times New Roman"/>
              </a:rPr>
              <a:t>al</a:t>
            </a:r>
            <a:r>
              <a:rPr lang="es-ES" sz="4400" b="1" spc="85" dirty="0">
                <a:latin typeface="Times New Roman"/>
                <a:cs typeface="Times New Roman"/>
              </a:rPr>
              <a:t> estrés</a:t>
            </a:r>
            <a:r>
              <a:rPr lang="es-ES" sz="4400" b="1" spc="15" dirty="0">
                <a:latin typeface="Times New Roman"/>
                <a:cs typeface="Times New Roman"/>
              </a:rPr>
              <a:t> </a:t>
            </a:r>
            <a:r>
              <a:rPr lang="es-ES" sz="4400" b="1" spc="70" dirty="0">
                <a:latin typeface="Times New Roman"/>
                <a:cs typeface="Times New Roman"/>
              </a:rPr>
              <a:t>o</a:t>
            </a:r>
            <a:r>
              <a:rPr lang="es-ES" sz="4400" b="1" spc="50" dirty="0">
                <a:latin typeface="Times New Roman"/>
                <a:cs typeface="Times New Roman"/>
              </a:rPr>
              <a:t> </a:t>
            </a:r>
            <a:r>
              <a:rPr lang="es-ES" sz="4400" b="1" spc="45" dirty="0">
                <a:latin typeface="Times New Roman"/>
                <a:cs typeface="Times New Roman"/>
              </a:rPr>
              <a:t>al</a:t>
            </a:r>
            <a:r>
              <a:rPr lang="es-ES" sz="4400" b="1" spc="15" dirty="0">
                <a:latin typeface="Times New Roman"/>
                <a:cs typeface="Times New Roman"/>
              </a:rPr>
              <a:t> </a:t>
            </a:r>
            <a:r>
              <a:rPr lang="es-ES" sz="4400" b="1" spc="-20" dirty="0">
                <a:latin typeface="Times New Roman"/>
                <a:cs typeface="Times New Roman"/>
              </a:rPr>
              <a:t>f</a:t>
            </a:r>
            <a:r>
              <a:rPr lang="es-ES" sz="4400" b="1" spc="-25" dirty="0">
                <a:latin typeface="Times New Roman"/>
                <a:cs typeface="Times New Roman"/>
              </a:rPr>
              <a:t>río </a:t>
            </a:r>
            <a:r>
              <a:rPr lang="es-ES" sz="4400" b="1" spc="-20" dirty="0">
                <a:latin typeface="Times New Roman"/>
                <a:cs typeface="Times New Roman"/>
              </a:rPr>
              <a:t>(</a:t>
            </a:r>
            <a:r>
              <a:rPr lang="es-ES" sz="4400" b="1" spc="80" dirty="0">
                <a:latin typeface="Times New Roman"/>
                <a:cs typeface="Times New Roman"/>
              </a:rPr>
              <a:t>se</a:t>
            </a:r>
            <a:r>
              <a:rPr lang="es-ES" sz="4400" b="1" spc="45" dirty="0">
                <a:latin typeface="Times New Roman"/>
                <a:cs typeface="Times New Roman"/>
              </a:rPr>
              <a:t> </a:t>
            </a:r>
            <a:r>
              <a:rPr lang="es-ES" sz="4400" b="1" spc="75" dirty="0">
                <a:latin typeface="Times New Roman"/>
                <a:cs typeface="Times New Roman"/>
              </a:rPr>
              <a:t>estrech</a:t>
            </a:r>
            <a:r>
              <a:rPr lang="es-ES" sz="4400" b="1" spc="235" dirty="0">
                <a:latin typeface="Times New Roman"/>
                <a:cs typeface="Times New Roman"/>
              </a:rPr>
              <a:t>a</a:t>
            </a:r>
            <a:r>
              <a:rPr lang="es-ES" sz="4400" b="1" spc="-180" dirty="0">
                <a:latin typeface="Times New Roman"/>
                <a:cs typeface="Times New Roman"/>
              </a:rPr>
              <a:t>n</a:t>
            </a:r>
            <a:r>
              <a:rPr lang="es-ES" sz="4400" b="1" dirty="0">
                <a:latin typeface="Times New Roman"/>
                <a:cs typeface="Times New Roman"/>
              </a:rPr>
              <a:t> </a:t>
            </a:r>
            <a:r>
              <a:rPr lang="es-ES" sz="4400" b="1" spc="-25" dirty="0">
                <a:latin typeface="Times New Roman"/>
                <a:cs typeface="Times New Roman"/>
              </a:rPr>
              <a:t>los</a:t>
            </a:r>
            <a:r>
              <a:rPr lang="es-ES" sz="4400" b="1" spc="20" dirty="0">
                <a:latin typeface="Times New Roman"/>
                <a:cs typeface="Times New Roman"/>
              </a:rPr>
              <a:t> </a:t>
            </a:r>
            <a:r>
              <a:rPr lang="es-ES" sz="4400" b="1" spc="5" dirty="0">
                <a:latin typeface="Times New Roman"/>
                <a:cs typeface="Times New Roman"/>
              </a:rPr>
              <a:t>vasos</a:t>
            </a:r>
            <a:r>
              <a:rPr lang="es-ES" sz="4400" b="1" spc="160" dirty="0">
                <a:latin typeface="Times New Roman"/>
                <a:cs typeface="Times New Roman"/>
              </a:rPr>
              <a:t> </a:t>
            </a:r>
            <a:r>
              <a:rPr lang="es-ES" sz="4400" b="1" spc="15" dirty="0">
                <a:latin typeface="Times New Roman"/>
                <a:cs typeface="Times New Roman"/>
              </a:rPr>
              <a:t>s</a:t>
            </a:r>
            <a:r>
              <a:rPr lang="es-ES" sz="4400" b="1" spc="100" dirty="0">
                <a:latin typeface="Times New Roman"/>
                <a:cs typeface="Times New Roman"/>
              </a:rPr>
              <a:t>a</a:t>
            </a:r>
            <a:r>
              <a:rPr lang="es-ES" sz="4400" b="1" spc="-50" dirty="0">
                <a:latin typeface="Times New Roman"/>
                <a:cs typeface="Times New Roman"/>
              </a:rPr>
              <a:t>ngu</a:t>
            </a:r>
            <a:r>
              <a:rPr lang="es-ES" sz="4400" b="1" spc="-30" dirty="0">
                <a:latin typeface="Times New Roman"/>
                <a:cs typeface="Times New Roman"/>
              </a:rPr>
              <a:t>í</a:t>
            </a:r>
            <a:r>
              <a:rPr lang="es-ES" sz="4400" b="1" spc="25" dirty="0">
                <a:latin typeface="Times New Roman"/>
                <a:cs typeface="Times New Roman"/>
              </a:rPr>
              <a:t>neos</a:t>
            </a:r>
            <a:r>
              <a:rPr lang="es-ES" sz="4400" b="1" spc="145" dirty="0">
                <a:latin typeface="Times New Roman"/>
                <a:cs typeface="Times New Roman"/>
              </a:rPr>
              <a:t> </a:t>
            </a:r>
            <a:r>
              <a:rPr lang="es-ES" sz="4400" b="1" spc="35" dirty="0">
                <a:latin typeface="Times New Roman"/>
                <a:cs typeface="Times New Roman"/>
              </a:rPr>
              <a:t>haciendo</a:t>
            </a:r>
            <a:r>
              <a:rPr lang="es-ES" sz="4400" b="1" spc="20" dirty="0">
                <a:latin typeface="Times New Roman"/>
                <a:cs typeface="Times New Roman"/>
              </a:rPr>
              <a:t> </a:t>
            </a:r>
            <a:r>
              <a:rPr lang="es-ES" sz="4400" b="1" spc="100" dirty="0">
                <a:latin typeface="Times New Roman"/>
                <a:cs typeface="Times New Roman"/>
              </a:rPr>
              <a:t>q</a:t>
            </a:r>
            <a:r>
              <a:rPr lang="es-ES" sz="4400" b="1" spc="50" dirty="0">
                <a:latin typeface="Times New Roman"/>
                <a:cs typeface="Times New Roman"/>
              </a:rPr>
              <a:t>ue</a:t>
            </a:r>
            <a:r>
              <a:rPr lang="es-ES" sz="4400" b="1" spc="130" dirty="0">
                <a:latin typeface="Times New Roman"/>
                <a:cs typeface="Times New Roman"/>
              </a:rPr>
              <a:t> </a:t>
            </a:r>
            <a:r>
              <a:rPr lang="es-ES" sz="4400" b="1" spc="80" dirty="0">
                <a:latin typeface="Times New Roman"/>
                <a:cs typeface="Times New Roman"/>
              </a:rPr>
              <a:t>se</a:t>
            </a:r>
            <a:r>
              <a:rPr lang="es-ES" sz="4400" b="1" spc="45" dirty="0">
                <a:latin typeface="Times New Roman"/>
                <a:cs typeface="Times New Roman"/>
              </a:rPr>
              <a:t> </a:t>
            </a:r>
            <a:r>
              <a:rPr lang="es-ES" sz="4400" b="1" spc="-40" dirty="0">
                <a:latin typeface="Times New Roman"/>
                <a:cs typeface="Times New Roman"/>
              </a:rPr>
              <a:t>lim</a:t>
            </a:r>
            <a:r>
              <a:rPr lang="es-ES" sz="4400" b="1" spc="155" dirty="0">
                <a:latin typeface="Times New Roman"/>
                <a:cs typeface="Times New Roman"/>
              </a:rPr>
              <a:t>i</a:t>
            </a:r>
            <a:r>
              <a:rPr lang="es-ES" sz="4400" b="1" spc="100" dirty="0">
                <a:latin typeface="Times New Roman"/>
                <a:cs typeface="Times New Roman"/>
              </a:rPr>
              <a:t>te</a:t>
            </a:r>
            <a:r>
              <a:rPr lang="es-ES" sz="4400" b="1" spc="110" dirty="0">
                <a:latin typeface="Times New Roman"/>
                <a:cs typeface="Times New Roman"/>
              </a:rPr>
              <a:t> </a:t>
            </a:r>
            <a:r>
              <a:rPr lang="es-ES" sz="4400" b="1" spc="50" dirty="0">
                <a:latin typeface="Times New Roman"/>
                <a:cs typeface="Times New Roman"/>
              </a:rPr>
              <a:t>el</a:t>
            </a:r>
            <a:r>
              <a:rPr lang="es-ES" sz="4400" b="1" spc="145" dirty="0">
                <a:latin typeface="Times New Roman"/>
                <a:cs typeface="Times New Roman"/>
              </a:rPr>
              <a:t> </a:t>
            </a:r>
            <a:r>
              <a:rPr lang="es-ES" sz="4400" b="1" spc="-5" dirty="0">
                <a:latin typeface="Times New Roman"/>
                <a:cs typeface="Times New Roman"/>
              </a:rPr>
              <a:t>fl</a:t>
            </a:r>
            <a:r>
              <a:rPr lang="es-ES" sz="4400" b="1" spc="-45" dirty="0">
                <a:latin typeface="Times New Roman"/>
                <a:cs typeface="Times New Roman"/>
              </a:rPr>
              <a:t>u</a:t>
            </a:r>
            <a:r>
              <a:rPr lang="es-ES" sz="4400" b="1" spc="15" dirty="0">
                <a:latin typeface="Times New Roman"/>
                <a:cs typeface="Times New Roman"/>
              </a:rPr>
              <a:t>jo</a:t>
            </a:r>
            <a:r>
              <a:rPr lang="es-ES" sz="4400" b="1" dirty="0">
                <a:latin typeface="Times New Roman"/>
                <a:cs typeface="Times New Roman"/>
              </a:rPr>
              <a:t> </a:t>
            </a:r>
            <a:r>
              <a:rPr lang="es-ES" sz="4400" b="1" spc="-140" dirty="0">
                <a:latin typeface="Times New Roman"/>
                <a:cs typeface="Times New Roman"/>
              </a:rPr>
              <a:t> </a:t>
            </a:r>
            <a:r>
              <a:rPr lang="es-ES" sz="4400" b="1" spc="80" dirty="0">
                <a:latin typeface="Times New Roman"/>
                <a:cs typeface="Times New Roman"/>
              </a:rPr>
              <a:t>de</a:t>
            </a:r>
            <a:r>
              <a:rPr lang="es-ES" sz="4400" b="1" dirty="0">
                <a:latin typeface="Times New Roman"/>
                <a:cs typeface="Times New Roman"/>
              </a:rPr>
              <a:t> </a:t>
            </a:r>
            <a:r>
              <a:rPr lang="es-ES" sz="4400" b="1" spc="90" dirty="0">
                <a:latin typeface="Times New Roman"/>
                <a:cs typeface="Times New Roman"/>
              </a:rPr>
              <a:t> </a:t>
            </a:r>
            <a:r>
              <a:rPr lang="es-ES" sz="4400" b="1" spc="105" dirty="0">
                <a:latin typeface="Times New Roman"/>
                <a:cs typeface="Times New Roman"/>
              </a:rPr>
              <a:t>a</a:t>
            </a:r>
            <a:r>
              <a:rPr lang="es-ES" sz="4400" b="1" spc="100" dirty="0">
                <a:latin typeface="Times New Roman"/>
                <a:cs typeface="Times New Roman"/>
              </a:rPr>
              <a:t> </a:t>
            </a:r>
            <a:r>
              <a:rPr lang="es-ES" sz="4400" b="1" spc="15" dirty="0">
                <a:latin typeface="Times New Roman"/>
                <a:cs typeface="Times New Roman"/>
              </a:rPr>
              <a:t>s</a:t>
            </a:r>
            <a:r>
              <a:rPr lang="es-ES" sz="4400" b="1" spc="100" dirty="0">
                <a:latin typeface="Times New Roman"/>
                <a:cs typeface="Times New Roman"/>
              </a:rPr>
              <a:t>a</a:t>
            </a:r>
            <a:r>
              <a:rPr lang="es-ES" sz="4400" b="1" spc="55" dirty="0">
                <a:latin typeface="Times New Roman"/>
                <a:cs typeface="Times New Roman"/>
              </a:rPr>
              <a:t>ngre.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s-ES" sz="4400" b="1" spc="55" dirty="0">
              <a:latin typeface="Times New Roman"/>
              <a:cs typeface="Times New Roman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4400" b="1" spc="-120" dirty="0">
                <a:latin typeface="Times New Roman"/>
                <a:cs typeface="Times New Roman"/>
              </a:rPr>
              <a:t>La</a:t>
            </a:r>
            <a:r>
              <a:rPr lang="es-ES" sz="4400" b="1" dirty="0">
                <a:latin typeface="Times New Roman"/>
                <a:cs typeface="Times New Roman"/>
              </a:rPr>
              <a:t> </a:t>
            </a:r>
            <a:r>
              <a:rPr lang="es-ES" sz="4400" b="1" spc="-175" dirty="0">
                <a:latin typeface="Times New Roman"/>
                <a:cs typeface="Times New Roman"/>
              </a:rPr>
              <a:t> </a:t>
            </a:r>
            <a:r>
              <a:rPr lang="es-ES" sz="4400" b="1" spc="5" dirty="0">
                <a:latin typeface="Times New Roman"/>
                <a:cs typeface="Times New Roman"/>
              </a:rPr>
              <a:t>mala</a:t>
            </a:r>
            <a:r>
              <a:rPr lang="es-ES" sz="4400" b="1" dirty="0">
                <a:latin typeface="Times New Roman"/>
                <a:cs typeface="Times New Roman"/>
              </a:rPr>
              <a:t> </a:t>
            </a:r>
            <a:r>
              <a:rPr lang="es-ES" sz="4400" b="1" spc="-200" dirty="0">
                <a:latin typeface="Times New Roman"/>
                <a:cs typeface="Times New Roman"/>
              </a:rPr>
              <a:t> </a:t>
            </a:r>
            <a:r>
              <a:rPr lang="es-ES" sz="4400" b="1" spc="-30" dirty="0">
                <a:latin typeface="Times New Roman"/>
                <a:cs typeface="Times New Roman"/>
              </a:rPr>
              <a:t>c</a:t>
            </a:r>
            <a:r>
              <a:rPr lang="es-ES" sz="4400" b="1" spc="114" dirty="0">
                <a:latin typeface="Times New Roman"/>
                <a:cs typeface="Times New Roman"/>
              </a:rPr>
              <a:t>i</a:t>
            </a:r>
            <a:r>
              <a:rPr lang="es-ES" sz="4400" b="1" spc="10" dirty="0">
                <a:latin typeface="Times New Roman"/>
                <a:cs typeface="Times New Roman"/>
              </a:rPr>
              <a:t>rculación</a:t>
            </a:r>
            <a:r>
              <a:rPr lang="es-ES" sz="4400" b="1" dirty="0">
                <a:latin typeface="Times New Roman"/>
                <a:cs typeface="Times New Roman"/>
              </a:rPr>
              <a:t> </a:t>
            </a:r>
            <a:r>
              <a:rPr lang="es-ES" sz="4400" b="1" spc="-160" dirty="0">
                <a:latin typeface="Times New Roman"/>
                <a:cs typeface="Times New Roman"/>
              </a:rPr>
              <a:t> </a:t>
            </a:r>
            <a:r>
              <a:rPr lang="es-ES" sz="4400" b="1" spc="35" dirty="0">
                <a:latin typeface="Times New Roman"/>
                <a:cs typeface="Times New Roman"/>
              </a:rPr>
              <a:t>ocasionada</a:t>
            </a:r>
            <a:r>
              <a:rPr lang="es-ES" sz="4400" b="1" spc="-185" dirty="0">
                <a:latin typeface="Times New Roman"/>
                <a:cs typeface="Times New Roman"/>
              </a:rPr>
              <a:t> </a:t>
            </a:r>
            <a:r>
              <a:rPr lang="es-ES" sz="4400" b="1" spc="65" dirty="0">
                <a:latin typeface="Times New Roman"/>
                <a:cs typeface="Times New Roman"/>
              </a:rPr>
              <a:t>,</a:t>
            </a:r>
            <a:r>
              <a:rPr lang="es-ES" sz="4400" b="1" spc="105" dirty="0">
                <a:latin typeface="Times New Roman"/>
                <a:cs typeface="Times New Roman"/>
              </a:rPr>
              <a:t> </a:t>
            </a:r>
            <a:r>
              <a:rPr lang="es-ES" sz="4400" b="1" spc="80" dirty="0">
                <a:latin typeface="Times New Roman"/>
                <a:cs typeface="Times New Roman"/>
              </a:rPr>
              <a:t>hace</a:t>
            </a:r>
            <a:r>
              <a:rPr lang="es-ES" sz="4400" b="1" spc="85" dirty="0">
                <a:latin typeface="Times New Roman"/>
                <a:cs typeface="Times New Roman"/>
              </a:rPr>
              <a:t> </a:t>
            </a:r>
            <a:r>
              <a:rPr lang="es-ES" sz="4400" b="1" spc="100" dirty="0">
                <a:latin typeface="Times New Roman"/>
                <a:cs typeface="Times New Roman"/>
              </a:rPr>
              <a:t>q</a:t>
            </a:r>
            <a:r>
              <a:rPr lang="es-ES" sz="4400" b="1" spc="50" dirty="0">
                <a:latin typeface="Times New Roman"/>
                <a:cs typeface="Times New Roman"/>
              </a:rPr>
              <a:t>ue</a:t>
            </a:r>
            <a:r>
              <a:rPr lang="es-ES" sz="4400" b="1" spc="130" dirty="0">
                <a:latin typeface="Times New Roman"/>
                <a:cs typeface="Times New Roman"/>
              </a:rPr>
              <a:t> </a:t>
            </a:r>
            <a:r>
              <a:rPr lang="es-ES" sz="4400" b="1" spc="20" dirty="0">
                <a:latin typeface="Times New Roman"/>
                <a:cs typeface="Times New Roman"/>
              </a:rPr>
              <a:t>l</a:t>
            </a:r>
            <a:r>
              <a:rPr lang="es-ES" sz="4400" b="1" spc="65" dirty="0">
                <a:latin typeface="Times New Roman"/>
                <a:cs typeface="Times New Roman"/>
              </a:rPr>
              <a:t>a</a:t>
            </a:r>
            <a:r>
              <a:rPr lang="es-ES" sz="4400" b="1" spc="70" dirty="0">
                <a:latin typeface="Times New Roman"/>
                <a:cs typeface="Times New Roman"/>
              </a:rPr>
              <a:t>s</a:t>
            </a:r>
            <a:r>
              <a:rPr lang="es-ES" sz="4400" b="1" spc="-55" dirty="0">
                <a:latin typeface="Times New Roman"/>
                <a:cs typeface="Times New Roman"/>
              </a:rPr>
              <a:t> </a:t>
            </a:r>
            <a:r>
              <a:rPr lang="es-ES" sz="4400" b="1" spc="35" dirty="0">
                <a:latin typeface="Times New Roman"/>
                <a:cs typeface="Times New Roman"/>
              </a:rPr>
              <a:t>zonas</a:t>
            </a:r>
            <a:r>
              <a:rPr lang="es-ES" sz="4400" b="1" spc="65" dirty="0">
                <a:latin typeface="Times New Roman"/>
                <a:cs typeface="Times New Roman"/>
              </a:rPr>
              <a:t> </a:t>
            </a:r>
            <a:r>
              <a:rPr lang="es-ES" sz="4400" b="1" spc="75" dirty="0">
                <a:latin typeface="Times New Roman"/>
                <a:cs typeface="Times New Roman"/>
              </a:rPr>
              <a:t>afectadas</a:t>
            </a:r>
            <a:r>
              <a:rPr lang="es-ES" sz="4400" b="1" dirty="0">
                <a:latin typeface="Times New Roman"/>
                <a:cs typeface="Times New Roman"/>
              </a:rPr>
              <a:t> </a:t>
            </a:r>
            <a:r>
              <a:rPr lang="es-ES" sz="4400" b="1" spc="-195" dirty="0">
                <a:latin typeface="Times New Roman"/>
                <a:cs typeface="Times New Roman"/>
              </a:rPr>
              <a:t> </a:t>
            </a:r>
            <a:r>
              <a:rPr lang="es-ES" sz="4400" b="1" spc="-50" dirty="0">
                <a:latin typeface="Times New Roman"/>
                <a:cs typeface="Times New Roman"/>
              </a:rPr>
              <a:t>(</a:t>
            </a:r>
            <a:r>
              <a:rPr lang="es-ES" sz="4400" b="1" spc="10" dirty="0">
                <a:latin typeface="Times New Roman"/>
                <a:cs typeface="Times New Roman"/>
              </a:rPr>
              <a:t>pies</a:t>
            </a:r>
            <a:r>
              <a:rPr lang="es-ES" sz="4400" b="1" spc="155" dirty="0">
                <a:latin typeface="Times New Roman"/>
                <a:cs typeface="Times New Roman"/>
              </a:rPr>
              <a:t> </a:t>
            </a:r>
            <a:r>
              <a:rPr lang="es-ES" sz="4400" b="1" spc="70" dirty="0">
                <a:latin typeface="Times New Roman"/>
                <a:cs typeface="Times New Roman"/>
              </a:rPr>
              <a:t>o</a:t>
            </a:r>
            <a:r>
              <a:rPr lang="es-ES" sz="4400" b="1" spc="35" dirty="0">
                <a:latin typeface="Times New Roman"/>
                <a:cs typeface="Times New Roman"/>
              </a:rPr>
              <a:t> </a:t>
            </a:r>
            <a:r>
              <a:rPr lang="es-ES" sz="4400" b="1" spc="-25" dirty="0">
                <a:latin typeface="Times New Roman"/>
                <a:cs typeface="Times New Roman"/>
              </a:rPr>
              <a:t>m</a:t>
            </a:r>
            <a:r>
              <a:rPr lang="es-ES" sz="4400" b="1" spc="145" dirty="0">
                <a:latin typeface="Times New Roman"/>
                <a:cs typeface="Times New Roman"/>
              </a:rPr>
              <a:t>a</a:t>
            </a:r>
            <a:r>
              <a:rPr lang="es-ES" sz="4400" b="1" spc="15" dirty="0">
                <a:latin typeface="Times New Roman"/>
                <a:cs typeface="Times New Roman"/>
              </a:rPr>
              <a:t>n</a:t>
            </a:r>
            <a:r>
              <a:rPr lang="es-ES" sz="4400" b="1" spc="-15" dirty="0">
                <a:latin typeface="Times New Roman"/>
                <a:cs typeface="Times New Roman"/>
              </a:rPr>
              <a:t>o</a:t>
            </a:r>
            <a:r>
              <a:rPr lang="es-ES" sz="4400" b="1" spc="45" dirty="0">
                <a:latin typeface="Times New Roman"/>
                <a:cs typeface="Times New Roman"/>
              </a:rPr>
              <a:t>s)</a:t>
            </a:r>
            <a:r>
              <a:rPr lang="es-ES" sz="4400" b="1" spc="25" dirty="0">
                <a:latin typeface="Times New Roman"/>
                <a:cs typeface="Times New Roman"/>
              </a:rPr>
              <a:t> </a:t>
            </a:r>
            <a:r>
              <a:rPr lang="es-ES" sz="4400" b="1" spc="120" dirty="0">
                <a:latin typeface="Times New Roman"/>
                <a:cs typeface="Times New Roman"/>
              </a:rPr>
              <a:t>se</a:t>
            </a:r>
            <a:r>
              <a:rPr lang="es-ES" sz="4400" b="1" spc="35" dirty="0">
                <a:latin typeface="Times New Roman"/>
                <a:cs typeface="Times New Roman"/>
              </a:rPr>
              <a:t> </a:t>
            </a:r>
            <a:r>
              <a:rPr lang="es-ES" sz="4400" b="1" spc="-35" dirty="0">
                <a:latin typeface="Times New Roman"/>
                <a:cs typeface="Times New Roman"/>
              </a:rPr>
              <a:t>p</a:t>
            </a:r>
            <a:r>
              <a:rPr lang="es-ES" sz="4400" b="1" spc="35" dirty="0">
                <a:latin typeface="Times New Roman"/>
                <a:cs typeface="Times New Roman"/>
              </a:rPr>
              <a:t>ongan</a:t>
            </a:r>
            <a:r>
              <a:rPr lang="es-ES" sz="4400" b="1" dirty="0">
                <a:latin typeface="Times New Roman"/>
                <a:cs typeface="Times New Roman"/>
              </a:rPr>
              <a:t> </a:t>
            </a:r>
            <a:r>
              <a:rPr lang="es-ES" sz="4400" b="1" spc="-190" dirty="0">
                <a:latin typeface="Times New Roman"/>
                <a:cs typeface="Times New Roman"/>
              </a:rPr>
              <a:t> </a:t>
            </a:r>
            <a:r>
              <a:rPr lang="es-ES" sz="4400" b="1" dirty="0">
                <a:latin typeface="Times New Roman"/>
                <a:cs typeface="Times New Roman"/>
              </a:rPr>
              <a:t>bl</a:t>
            </a:r>
            <a:r>
              <a:rPr lang="es-ES" sz="4400" b="1" spc="190" dirty="0">
                <a:latin typeface="Times New Roman"/>
                <a:cs typeface="Times New Roman"/>
              </a:rPr>
              <a:t>a</a:t>
            </a:r>
            <a:r>
              <a:rPr lang="es-ES" sz="4400" b="1" spc="20" dirty="0">
                <a:latin typeface="Times New Roman"/>
                <a:cs typeface="Times New Roman"/>
              </a:rPr>
              <a:t>ncas</a:t>
            </a:r>
            <a:r>
              <a:rPr lang="es-ES" sz="4400" b="1" spc="60" dirty="0">
                <a:latin typeface="Times New Roman"/>
                <a:cs typeface="Times New Roman"/>
              </a:rPr>
              <a:t> </a:t>
            </a:r>
            <a:r>
              <a:rPr lang="es-ES" sz="4400" b="1" spc="-85" dirty="0">
                <a:latin typeface="Times New Roman"/>
                <a:cs typeface="Times New Roman"/>
              </a:rPr>
              <a:t>y</a:t>
            </a:r>
            <a:r>
              <a:rPr lang="es-ES" sz="4400" b="1" spc="65" dirty="0">
                <a:latin typeface="Times New Roman"/>
                <a:cs typeface="Times New Roman"/>
              </a:rPr>
              <a:t> </a:t>
            </a:r>
            <a:r>
              <a:rPr lang="es-ES" sz="4400" b="1" spc="50" dirty="0">
                <a:latin typeface="Times New Roman"/>
                <a:cs typeface="Times New Roman"/>
              </a:rPr>
              <a:t>azule</a:t>
            </a:r>
            <a:r>
              <a:rPr lang="es-ES" sz="4400" b="1" spc="150" dirty="0">
                <a:latin typeface="Times New Roman"/>
                <a:cs typeface="Times New Roman"/>
              </a:rPr>
              <a:t>s</a:t>
            </a:r>
            <a:r>
              <a:rPr lang="es-ES" sz="4400" b="1" spc="65" dirty="0">
                <a:latin typeface="Times New Roman"/>
                <a:cs typeface="Times New Roman"/>
              </a:rPr>
              <a:t>,</a:t>
            </a:r>
            <a:r>
              <a:rPr lang="es-ES" sz="4400" b="1" spc="105" dirty="0">
                <a:latin typeface="Times New Roman"/>
                <a:cs typeface="Times New Roman"/>
              </a:rPr>
              <a:t> </a:t>
            </a:r>
            <a:r>
              <a:rPr lang="es-ES" sz="4400" b="1" spc="35" dirty="0">
                <a:latin typeface="Times New Roman"/>
                <a:cs typeface="Times New Roman"/>
              </a:rPr>
              <a:t>caus</a:t>
            </a:r>
            <a:r>
              <a:rPr lang="es-ES" sz="4400" b="1" spc="175" dirty="0">
                <a:latin typeface="Times New Roman"/>
                <a:cs typeface="Times New Roman"/>
              </a:rPr>
              <a:t>a</a:t>
            </a:r>
            <a:r>
              <a:rPr lang="es-ES" sz="4400" b="1" spc="15" dirty="0">
                <a:latin typeface="Times New Roman"/>
                <a:cs typeface="Times New Roman"/>
              </a:rPr>
              <a:t>ndo</a:t>
            </a:r>
            <a:r>
              <a:rPr lang="es-ES" sz="4400" b="1" spc="80" dirty="0">
                <a:latin typeface="Times New Roman"/>
                <a:cs typeface="Times New Roman"/>
              </a:rPr>
              <a:t> </a:t>
            </a:r>
            <a:r>
              <a:rPr lang="es-ES" sz="4400" b="1" spc="25" dirty="0">
                <a:latin typeface="Times New Roman"/>
                <a:cs typeface="Times New Roman"/>
              </a:rPr>
              <a:t>dolo</a:t>
            </a:r>
            <a:r>
              <a:rPr lang="es-ES" sz="4400" b="1" spc="-40" dirty="0">
                <a:latin typeface="Times New Roman"/>
                <a:cs typeface="Times New Roman"/>
              </a:rPr>
              <a:t>r.</a:t>
            </a:r>
          </a:p>
          <a:p>
            <a:pPr marL="118745" indent="-106045" algn="just">
              <a:lnSpc>
                <a:spcPts val="1620"/>
              </a:lnSpc>
              <a:buClr>
                <a:srgbClr val="667C8E"/>
              </a:buClr>
              <a:buFont typeface="Wingdings" pitchFamily="2" charset="2"/>
              <a:buChar char="Ø"/>
              <a:tabLst>
                <a:tab pos="137160" algn="l"/>
              </a:tabLst>
            </a:pPr>
            <a:endParaRPr lang="es-ES" sz="4400" b="1" spc="-40" dirty="0">
              <a:latin typeface="Times New Roman"/>
              <a:cs typeface="Times New Roman"/>
            </a:endParaRPr>
          </a:p>
          <a:p>
            <a:pPr marL="127635" marR="125730" indent="-114935" algn="just">
              <a:lnSpc>
                <a:spcPct val="69000"/>
              </a:lnSpc>
              <a:buClr>
                <a:srgbClr val="667C8E"/>
              </a:buClr>
              <a:buFont typeface="Wingdings" pitchFamily="2" charset="2"/>
              <a:buChar char="Ø"/>
              <a:tabLst>
                <a:tab pos="119380" algn="l"/>
              </a:tabLst>
            </a:pPr>
            <a:endParaRPr lang="es-ES" sz="4400" spc="35" dirty="0">
              <a:solidFill>
                <a:srgbClr val="343434"/>
              </a:solidFill>
              <a:latin typeface="Times New Roman"/>
              <a:cs typeface="Times New Roman"/>
            </a:endParaRPr>
          </a:p>
          <a:p>
            <a:pPr marL="118745" indent="-106045" algn="just">
              <a:lnSpc>
                <a:spcPts val="1620"/>
              </a:lnSpc>
              <a:buClr>
                <a:srgbClr val="667C8E"/>
              </a:buClr>
              <a:buNone/>
              <a:tabLst>
                <a:tab pos="137160" algn="l"/>
              </a:tabLst>
            </a:pPr>
            <a:endParaRPr lang="es-ES" sz="1800" dirty="0">
              <a:latin typeface="Times New Roman"/>
              <a:cs typeface="Times New Roman"/>
            </a:endParaRPr>
          </a:p>
          <a:p>
            <a:endParaRPr lang="es-ES" dirty="0"/>
          </a:p>
        </p:txBody>
      </p:sp>
      <p:sp>
        <p:nvSpPr>
          <p:cNvPr id="8" name="7 Elipse"/>
          <p:cNvSpPr/>
          <p:nvPr/>
        </p:nvSpPr>
        <p:spPr>
          <a:xfrm>
            <a:off x="611560" y="2852936"/>
            <a:ext cx="2808312" cy="936104"/>
          </a:xfrm>
          <a:prstGeom prst="ellipse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800" dirty="0"/>
              <a:t>¿QUÉ ES?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91880" y="1052736"/>
            <a:ext cx="5112568" cy="4187952"/>
          </a:xfrm>
        </p:spPr>
        <p:txBody>
          <a:bodyPr>
            <a:normAutofit/>
          </a:bodyPr>
          <a:lstStyle/>
          <a:p>
            <a:pPr>
              <a:buNone/>
            </a:pPr>
            <a:endParaRPr lang="es-ES" sz="2400" spc="35" dirty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>
              <a:buFont typeface="Wingdings" pitchFamily="2" charset="2"/>
              <a:buChar char="Ø"/>
            </a:pPr>
            <a:r>
              <a:rPr lang="es-ES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enfermedad afecta con mayor frecuencia a mujeres, </a:t>
            </a:r>
            <a:r>
              <a:rPr lang="es-E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 una relación mujer/hombre de 4:1, y suele manifestarse entre los 40 y los 50 años. </a:t>
            </a:r>
          </a:p>
          <a:p>
            <a:pPr>
              <a:buNone/>
            </a:pPr>
            <a:endParaRPr lang="es-ES" sz="2400" spc="-2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La enfermedad se origina como consecuencia de una reacción autoinmune.</a:t>
            </a:r>
            <a:endParaRPr lang="es-ES" sz="2400" spc="-2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s-ES" sz="2400" spc="-2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s-ES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4" name="3 Elipse"/>
          <p:cNvSpPr/>
          <p:nvPr/>
        </p:nvSpPr>
        <p:spPr>
          <a:xfrm>
            <a:off x="611560" y="764704"/>
            <a:ext cx="3312368" cy="2088232"/>
          </a:xfrm>
          <a:prstGeom prst="ellipse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3200" dirty="0"/>
              <a:t>CAUSAS</a:t>
            </a:r>
          </a:p>
        </p:txBody>
      </p:sp>
      <p:pic>
        <p:nvPicPr>
          <p:cNvPr id="5" name="4 Imagen" descr="descarga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284984"/>
            <a:ext cx="2736304" cy="20162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43808" y="908720"/>
            <a:ext cx="5410944" cy="4896544"/>
          </a:xfrm>
        </p:spPr>
        <p:txBody>
          <a:bodyPr>
            <a:normAutofit fontScale="550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s-ES" sz="3800" spc="-70" dirty="0">
                <a:latin typeface="Times New Roman"/>
                <a:cs typeface="Times New Roman"/>
              </a:rPr>
              <a:t>C</a:t>
            </a:r>
            <a:r>
              <a:rPr lang="es-ES" sz="3800" spc="65" dirty="0">
                <a:latin typeface="Times New Roman"/>
                <a:cs typeface="Times New Roman"/>
              </a:rPr>
              <a:t>a</a:t>
            </a:r>
            <a:r>
              <a:rPr lang="es-ES" sz="3800" spc="-15" dirty="0">
                <a:latin typeface="Times New Roman"/>
                <a:cs typeface="Times New Roman"/>
              </a:rPr>
              <a:t>m</a:t>
            </a:r>
            <a:r>
              <a:rPr lang="es-ES" sz="3800" spc="25" dirty="0">
                <a:latin typeface="Times New Roman"/>
                <a:cs typeface="Times New Roman"/>
              </a:rPr>
              <a:t>b</a:t>
            </a:r>
            <a:r>
              <a:rPr lang="es-ES" sz="3800" spc="-40" dirty="0">
                <a:latin typeface="Times New Roman"/>
                <a:cs typeface="Times New Roman"/>
              </a:rPr>
              <a:t>i</a:t>
            </a:r>
            <a:r>
              <a:rPr lang="es-ES" sz="3800" spc="25" dirty="0">
                <a:latin typeface="Times New Roman"/>
                <a:cs typeface="Times New Roman"/>
              </a:rPr>
              <a:t>o</a:t>
            </a:r>
            <a:r>
              <a:rPr lang="es-ES" sz="3800" spc="70" dirty="0">
                <a:latin typeface="Times New Roman"/>
                <a:cs typeface="Times New Roman"/>
              </a:rPr>
              <a:t>s</a:t>
            </a:r>
            <a:r>
              <a:rPr lang="es-ES" sz="3800" spc="10" dirty="0">
                <a:latin typeface="Times New Roman"/>
                <a:cs typeface="Times New Roman"/>
              </a:rPr>
              <a:t> </a:t>
            </a:r>
            <a:r>
              <a:rPr lang="es-ES" sz="3800" spc="105" dirty="0">
                <a:latin typeface="Times New Roman"/>
                <a:cs typeface="Times New Roman"/>
              </a:rPr>
              <a:t>de</a:t>
            </a:r>
            <a:r>
              <a:rPr lang="es-ES" sz="3800" spc="5" dirty="0">
                <a:latin typeface="Times New Roman"/>
                <a:cs typeface="Times New Roman"/>
              </a:rPr>
              <a:t> </a:t>
            </a:r>
            <a:r>
              <a:rPr lang="es-ES" sz="3800" spc="40" dirty="0">
                <a:latin typeface="Times New Roman"/>
                <a:cs typeface="Times New Roman"/>
              </a:rPr>
              <a:t>c</a:t>
            </a:r>
            <a:r>
              <a:rPr lang="es-ES" sz="3800" spc="80" dirty="0">
                <a:latin typeface="Times New Roman"/>
                <a:cs typeface="Times New Roman"/>
              </a:rPr>
              <a:t>o</a:t>
            </a:r>
            <a:r>
              <a:rPr lang="es-ES" sz="3800" spc="-110" dirty="0">
                <a:latin typeface="Times New Roman"/>
                <a:cs typeface="Times New Roman"/>
              </a:rPr>
              <a:t>l</a:t>
            </a:r>
            <a:r>
              <a:rPr lang="es-ES" sz="3800" spc="75" dirty="0">
                <a:latin typeface="Times New Roman"/>
                <a:cs typeface="Times New Roman"/>
              </a:rPr>
              <a:t>or</a:t>
            </a:r>
            <a:r>
              <a:rPr lang="es-ES" sz="3800" spc="55" dirty="0">
                <a:latin typeface="Times New Roman"/>
                <a:cs typeface="Times New Roman"/>
              </a:rPr>
              <a:t> </a:t>
            </a:r>
            <a:r>
              <a:rPr lang="es-ES" sz="3800" spc="50" dirty="0">
                <a:latin typeface="Times New Roman"/>
                <a:cs typeface="Times New Roman"/>
              </a:rPr>
              <a:t>en</a:t>
            </a:r>
            <a:r>
              <a:rPr lang="es-ES" sz="3800" spc="114" dirty="0">
                <a:latin typeface="Times New Roman"/>
                <a:cs typeface="Times New Roman"/>
              </a:rPr>
              <a:t> </a:t>
            </a:r>
            <a:r>
              <a:rPr lang="es-ES" sz="3800" spc="55" dirty="0">
                <a:latin typeface="Times New Roman"/>
                <a:cs typeface="Times New Roman"/>
              </a:rPr>
              <a:t>la</a:t>
            </a:r>
            <a:r>
              <a:rPr lang="es-ES" sz="3800" spc="120" dirty="0">
                <a:latin typeface="Times New Roman"/>
                <a:cs typeface="Times New Roman"/>
              </a:rPr>
              <a:t> </a:t>
            </a:r>
            <a:r>
              <a:rPr lang="es-ES" sz="3800" spc="10" dirty="0">
                <a:latin typeface="Times New Roman"/>
                <a:cs typeface="Times New Roman"/>
              </a:rPr>
              <a:t>piel</a:t>
            </a:r>
            <a:r>
              <a:rPr lang="es-ES" sz="3800" spc="175" dirty="0">
                <a:latin typeface="Times New Roman"/>
                <a:cs typeface="Times New Roman"/>
              </a:rPr>
              <a:t> </a:t>
            </a:r>
            <a:r>
              <a:rPr lang="es-ES" sz="3800" spc="25" dirty="0">
                <a:latin typeface="Times New Roman"/>
                <a:cs typeface="Times New Roman"/>
              </a:rPr>
              <a:t>debidos</a:t>
            </a:r>
            <a:r>
              <a:rPr lang="es-ES" sz="3800" spc="120" dirty="0">
                <a:latin typeface="Times New Roman"/>
                <a:cs typeface="Times New Roman"/>
              </a:rPr>
              <a:t> </a:t>
            </a:r>
            <a:r>
              <a:rPr lang="es-ES" sz="3800" spc="40" dirty="0">
                <a:latin typeface="Times New Roman"/>
                <a:cs typeface="Times New Roman"/>
              </a:rPr>
              <a:t>al</a:t>
            </a:r>
            <a:r>
              <a:rPr lang="es-ES" sz="3800" spc="85" dirty="0">
                <a:latin typeface="Times New Roman"/>
                <a:cs typeface="Times New Roman"/>
              </a:rPr>
              <a:t> </a:t>
            </a:r>
            <a:r>
              <a:rPr lang="es-ES" sz="3800" spc="-85" dirty="0">
                <a:latin typeface="Times New Roman"/>
                <a:cs typeface="Times New Roman"/>
              </a:rPr>
              <a:t>f</a:t>
            </a:r>
            <a:r>
              <a:rPr lang="es-ES" sz="3800" spc="-240" dirty="0">
                <a:latin typeface="Times New Roman"/>
                <a:cs typeface="Times New Roman"/>
              </a:rPr>
              <a:t> </a:t>
            </a:r>
            <a:r>
              <a:rPr lang="es-ES" sz="3800" spc="15" dirty="0">
                <a:latin typeface="Times New Roman"/>
                <a:cs typeface="Times New Roman"/>
              </a:rPr>
              <a:t>r</a:t>
            </a:r>
            <a:r>
              <a:rPr lang="es-ES" sz="3800" dirty="0">
                <a:latin typeface="Times New Roman"/>
                <a:cs typeface="Times New Roman"/>
              </a:rPr>
              <a:t>ío</a:t>
            </a:r>
            <a:r>
              <a:rPr lang="es-ES" sz="3800" spc="70" dirty="0">
                <a:latin typeface="Times New Roman"/>
                <a:cs typeface="Times New Roman"/>
              </a:rPr>
              <a:t> </a:t>
            </a:r>
            <a:r>
              <a:rPr lang="es-ES" sz="3800" spc="145" dirty="0">
                <a:latin typeface="Times New Roman"/>
                <a:cs typeface="Times New Roman"/>
              </a:rPr>
              <a:t>o</a:t>
            </a:r>
            <a:r>
              <a:rPr lang="es-ES" sz="3800" spc="-35" dirty="0">
                <a:latin typeface="Times New Roman"/>
                <a:cs typeface="Times New Roman"/>
              </a:rPr>
              <a:t> </a:t>
            </a:r>
            <a:r>
              <a:rPr lang="es-ES" sz="3800" spc="40" dirty="0">
                <a:latin typeface="Times New Roman"/>
                <a:cs typeface="Times New Roman"/>
              </a:rPr>
              <a:t>al</a:t>
            </a:r>
            <a:r>
              <a:rPr lang="es-ES" sz="3800" spc="85" dirty="0">
                <a:latin typeface="Times New Roman"/>
                <a:cs typeface="Times New Roman"/>
              </a:rPr>
              <a:t> es</a:t>
            </a:r>
            <a:r>
              <a:rPr lang="es-ES" sz="3800" spc="175" dirty="0">
                <a:latin typeface="Times New Roman"/>
                <a:cs typeface="Times New Roman"/>
              </a:rPr>
              <a:t>t</a:t>
            </a:r>
            <a:r>
              <a:rPr lang="es-ES" sz="3800" spc="-60" dirty="0">
                <a:latin typeface="Times New Roman"/>
                <a:cs typeface="Times New Roman"/>
              </a:rPr>
              <a:t>r</a:t>
            </a:r>
            <a:r>
              <a:rPr lang="es-ES" sz="3800" spc="110" dirty="0">
                <a:latin typeface="Times New Roman"/>
                <a:cs typeface="Times New Roman"/>
              </a:rPr>
              <a:t>és</a:t>
            </a:r>
            <a:r>
              <a:rPr lang="es-ES" sz="3800" spc="114" dirty="0">
                <a:latin typeface="Times New Roman"/>
                <a:cs typeface="Times New Roman"/>
              </a:rPr>
              <a:t> </a:t>
            </a:r>
            <a:r>
              <a:rPr lang="es-ES" sz="3800" dirty="0">
                <a:latin typeface="Times New Roman"/>
                <a:cs typeface="Times New Roman"/>
              </a:rPr>
              <a:t>(</a:t>
            </a:r>
            <a:r>
              <a:rPr lang="es-ES" sz="3800" spc="-10" dirty="0">
                <a:latin typeface="Times New Roman"/>
                <a:cs typeface="Times New Roman"/>
              </a:rPr>
              <a:t>en</a:t>
            </a:r>
            <a:r>
              <a:rPr lang="es-ES" sz="3800" spc="114" dirty="0">
                <a:latin typeface="Times New Roman"/>
                <a:cs typeface="Times New Roman"/>
              </a:rPr>
              <a:t> </a:t>
            </a:r>
            <a:r>
              <a:rPr lang="es-ES" sz="3800" spc="-5" dirty="0">
                <a:latin typeface="Times New Roman"/>
                <a:cs typeface="Times New Roman"/>
              </a:rPr>
              <a:t>s</a:t>
            </a:r>
            <a:r>
              <a:rPr lang="es-ES" sz="3800" spc="110" dirty="0">
                <a:latin typeface="Times New Roman"/>
                <a:cs typeface="Times New Roman"/>
              </a:rPr>
              <a:t>e</a:t>
            </a:r>
            <a:r>
              <a:rPr lang="es-ES" sz="3800" spc="50" dirty="0">
                <a:latin typeface="Times New Roman"/>
                <a:cs typeface="Times New Roman"/>
              </a:rPr>
              <a:t>cuencia</a:t>
            </a:r>
            <a:r>
              <a:rPr lang="es-ES" sz="3800" spc="25" dirty="0">
                <a:latin typeface="Times New Roman"/>
                <a:cs typeface="Times New Roman"/>
              </a:rPr>
              <a:t> </a:t>
            </a:r>
            <a:r>
              <a:rPr lang="es-ES" sz="3800" spc="40" dirty="0">
                <a:latin typeface="Times New Roman"/>
                <a:cs typeface="Times New Roman"/>
              </a:rPr>
              <a:t>b</a:t>
            </a:r>
            <a:r>
              <a:rPr lang="es-ES" sz="3800" spc="10" dirty="0">
                <a:latin typeface="Times New Roman"/>
                <a:cs typeface="Times New Roman"/>
              </a:rPr>
              <a:t>l</a:t>
            </a:r>
            <a:r>
              <a:rPr lang="es-ES" sz="3800" spc="50" dirty="0">
                <a:latin typeface="Times New Roman"/>
                <a:cs typeface="Times New Roman"/>
              </a:rPr>
              <a:t>anca-</a:t>
            </a:r>
            <a:r>
              <a:rPr lang="es-ES" sz="3800" spc="150" dirty="0">
                <a:latin typeface="Times New Roman"/>
                <a:cs typeface="Times New Roman"/>
              </a:rPr>
              <a:t> </a:t>
            </a:r>
            <a:r>
              <a:rPr lang="es-ES" sz="3800" spc="35" dirty="0">
                <a:latin typeface="Times New Roman"/>
                <a:cs typeface="Times New Roman"/>
              </a:rPr>
              <a:t>a</a:t>
            </a:r>
            <a:r>
              <a:rPr lang="es-ES" sz="3800" spc="50" dirty="0">
                <a:latin typeface="Times New Roman"/>
                <a:cs typeface="Times New Roman"/>
              </a:rPr>
              <a:t>z</a:t>
            </a:r>
            <a:r>
              <a:rPr lang="es-ES" sz="3800" dirty="0">
                <a:latin typeface="Times New Roman"/>
                <a:cs typeface="Times New Roman"/>
              </a:rPr>
              <a:t>u</a:t>
            </a:r>
            <a:r>
              <a:rPr lang="es-ES" sz="3800" spc="55" dirty="0">
                <a:latin typeface="Times New Roman"/>
                <a:cs typeface="Times New Roman"/>
              </a:rPr>
              <a:t>l</a:t>
            </a:r>
            <a:r>
              <a:rPr lang="es-ES" sz="3800" dirty="0">
                <a:latin typeface="Times New Roman"/>
                <a:cs typeface="Times New Roman"/>
              </a:rPr>
              <a:t>-</a:t>
            </a:r>
            <a:r>
              <a:rPr lang="es-ES" sz="3800" spc="105" dirty="0">
                <a:latin typeface="Times New Roman"/>
                <a:cs typeface="Times New Roman"/>
              </a:rPr>
              <a:t> </a:t>
            </a:r>
            <a:r>
              <a:rPr lang="es-ES" sz="3800" spc="50" dirty="0">
                <a:latin typeface="Times New Roman"/>
                <a:cs typeface="Times New Roman"/>
              </a:rPr>
              <a:t>roja</a:t>
            </a:r>
            <a:r>
              <a:rPr lang="es-ES" sz="3800" spc="40" dirty="0">
                <a:latin typeface="Times New Roman"/>
                <a:cs typeface="Times New Roman"/>
              </a:rPr>
              <a:t>).</a:t>
            </a:r>
          </a:p>
          <a:p>
            <a:pPr algn="just">
              <a:buFont typeface="Wingdings" pitchFamily="2" charset="2"/>
              <a:buChar char="Ø"/>
            </a:pPr>
            <a:endParaRPr lang="es-ES" sz="3800" spc="40" dirty="0">
              <a:latin typeface="Times New Roman"/>
              <a:cs typeface="Times New Roman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800" dirty="0">
                <a:latin typeface="Times New Roman"/>
                <a:cs typeface="Times New Roman"/>
              </a:rPr>
              <a:t>Se</a:t>
            </a:r>
            <a:r>
              <a:rPr lang="es-ES" sz="3800" spc="-10" dirty="0">
                <a:latin typeface="Times New Roman"/>
                <a:cs typeface="Times New Roman"/>
              </a:rPr>
              <a:t>nsación</a:t>
            </a:r>
            <a:r>
              <a:rPr lang="es-ES" sz="3800" dirty="0">
                <a:latin typeface="Times New Roman"/>
                <a:cs typeface="Times New Roman"/>
              </a:rPr>
              <a:t> </a:t>
            </a:r>
            <a:r>
              <a:rPr lang="es-ES" sz="3800" spc="-105" dirty="0">
                <a:latin typeface="Times New Roman"/>
                <a:cs typeface="Times New Roman"/>
              </a:rPr>
              <a:t> </a:t>
            </a:r>
            <a:r>
              <a:rPr lang="es-ES" sz="3800" spc="80" dirty="0">
                <a:latin typeface="Times New Roman"/>
                <a:cs typeface="Times New Roman"/>
              </a:rPr>
              <a:t>de</a:t>
            </a:r>
            <a:r>
              <a:rPr lang="es-ES" sz="3800" spc="70" dirty="0">
                <a:latin typeface="Times New Roman"/>
                <a:cs typeface="Times New Roman"/>
              </a:rPr>
              <a:t> </a:t>
            </a:r>
            <a:r>
              <a:rPr lang="es-ES" sz="3800" spc="90" dirty="0">
                <a:latin typeface="Times New Roman"/>
                <a:cs typeface="Times New Roman"/>
              </a:rPr>
              <a:t>f</a:t>
            </a:r>
            <a:r>
              <a:rPr lang="es-ES" sz="3800" spc="20" dirty="0">
                <a:latin typeface="Times New Roman"/>
                <a:cs typeface="Times New Roman"/>
              </a:rPr>
              <a:t>rio</a:t>
            </a:r>
            <a:r>
              <a:rPr lang="es-ES" sz="3800" spc="60" dirty="0">
                <a:latin typeface="Times New Roman"/>
                <a:cs typeface="Times New Roman"/>
              </a:rPr>
              <a:t> </a:t>
            </a:r>
            <a:r>
              <a:rPr lang="es-ES" sz="3800" spc="70" dirty="0">
                <a:latin typeface="Times New Roman"/>
                <a:cs typeface="Times New Roman"/>
              </a:rPr>
              <a:t>o</a:t>
            </a:r>
            <a:r>
              <a:rPr lang="es-ES" sz="3800" spc="50" dirty="0">
                <a:latin typeface="Times New Roman"/>
                <a:cs typeface="Times New Roman"/>
              </a:rPr>
              <a:t> ado</a:t>
            </a:r>
            <a:r>
              <a:rPr lang="es-ES" sz="3800" spc="170" dirty="0">
                <a:latin typeface="Times New Roman"/>
                <a:cs typeface="Times New Roman"/>
              </a:rPr>
              <a:t>r</a:t>
            </a:r>
            <a:r>
              <a:rPr lang="es-ES" sz="3800" spc="20" dirty="0">
                <a:latin typeface="Times New Roman"/>
                <a:cs typeface="Times New Roman"/>
              </a:rPr>
              <a:t>mecimien</a:t>
            </a:r>
            <a:r>
              <a:rPr lang="es-ES" sz="3800" spc="60" dirty="0">
                <a:latin typeface="Times New Roman"/>
                <a:cs typeface="Times New Roman"/>
              </a:rPr>
              <a:t>to</a:t>
            </a:r>
            <a:r>
              <a:rPr lang="es-ES" sz="3800" spc="100" dirty="0">
                <a:latin typeface="Times New Roman"/>
                <a:cs typeface="Times New Roman"/>
              </a:rPr>
              <a:t> </a:t>
            </a:r>
            <a:r>
              <a:rPr lang="es-ES" sz="3800" spc="20" dirty="0">
                <a:latin typeface="Times New Roman"/>
                <a:cs typeface="Times New Roman"/>
              </a:rPr>
              <a:t>en</a:t>
            </a:r>
            <a:r>
              <a:rPr lang="es-ES" sz="3800" spc="190" dirty="0">
                <a:latin typeface="Times New Roman"/>
                <a:cs typeface="Times New Roman"/>
              </a:rPr>
              <a:t> </a:t>
            </a:r>
            <a:r>
              <a:rPr lang="es-ES" sz="3800" dirty="0">
                <a:latin typeface="Times New Roman"/>
                <a:cs typeface="Times New Roman"/>
              </a:rPr>
              <a:t>los</a:t>
            </a:r>
            <a:r>
              <a:rPr lang="es-ES" sz="3800" spc="85" dirty="0">
                <a:latin typeface="Times New Roman"/>
                <a:cs typeface="Times New Roman"/>
              </a:rPr>
              <a:t> </a:t>
            </a:r>
            <a:r>
              <a:rPr lang="es-ES" sz="3800" spc="50" dirty="0">
                <a:latin typeface="Times New Roman"/>
                <a:cs typeface="Times New Roman"/>
              </a:rPr>
              <a:t>dedos</a:t>
            </a:r>
            <a:r>
              <a:rPr lang="es-ES" sz="3800" spc="100" dirty="0">
                <a:latin typeface="Times New Roman"/>
                <a:cs typeface="Times New Roman"/>
              </a:rPr>
              <a:t> </a:t>
            </a:r>
            <a:r>
              <a:rPr lang="es-ES" sz="3800" spc="80" dirty="0">
                <a:latin typeface="Times New Roman"/>
                <a:cs typeface="Times New Roman"/>
              </a:rPr>
              <a:t>de</a:t>
            </a:r>
            <a:r>
              <a:rPr lang="es-ES" sz="3800" spc="70" dirty="0">
                <a:latin typeface="Times New Roman"/>
                <a:cs typeface="Times New Roman"/>
              </a:rPr>
              <a:t> </a:t>
            </a:r>
            <a:r>
              <a:rPr lang="es-ES" sz="3800" spc="35" dirty="0">
                <a:latin typeface="Times New Roman"/>
                <a:cs typeface="Times New Roman"/>
              </a:rPr>
              <a:t>las</a:t>
            </a:r>
            <a:r>
              <a:rPr lang="es-ES" sz="3800" spc="70" dirty="0">
                <a:latin typeface="Times New Roman"/>
                <a:cs typeface="Times New Roman"/>
              </a:rPr>
              <a:t> </a:t>
            </a:r>
            <a:r>
              <a:rPr lang="es-ES" sz="3800" spc="-25" dirty="0">
                <a:latin typeface="Times New Roman"/>
                <a:cs typeface="Times New Roman"/>
              </a:rPr>
              <a:t>m</a:t>
            </a:r>
            <a:r>
              <a:rPr lang="es-ES" sz="3800" spc="145" dirty="0">
                <a:latin typeface="Times New Roman"/>
                <a:cs typeface="Times New Roman"/>
              </a:rPr>
              <a:t>a</a:t>
            </a:r>
            <a:r>
              <a:rPr lang="es-ES" sz="3800" spc="15" dirty="0">
                <a:latin typeface="Times New Roman"/>
                <a:cs typeface="Times New Roman"/>
              </a:rPr>
              <a:t>n</a:t>
            </a:r>
            <a:r>
              <a:rPr lang="es-ES" sz="3800" spc="-15" dirty="0">
                <a:latin typeface="Times New Roman"/>
                <a:cs typeface="Times New Roman"/>
              </a:rPr>
              <a:t>o</a:t>
            </a:r>
            <a:r>
              <a:rPr lang="es-ES" sz="3800" spc="70" dirty="0">
                <a:latin typeface="Times New Roman"/>
                <a:cs typeface="Times New Roman"/>
              </a:rPr>
              <a:t>s</a:t>
            </a:r>
            <a:r>
              <a:rPr lang="es-ES" sz="3800" spc="15" dirty="0">
                <a:latin typeface="Times New Roman"/>
                <a:cs typeface="Times New Roman"/>
              </a:rPr>
              <a:t> </a:t>
            </a:r>
            <a:r>
              <a:rPr lang="es-ES" sz="3800" spc="-80" dirty="0">
                <a:latin typeface="Arial"/>
                <a:cs typeface="Arial"/>
              </a:rPr>
              <a:t>y</a:t>
            </a:r>
            <a:r>
              <a:rPr lang="es-ES" sz="3800" spc="160" dirty="0">
                <a:latin typeface="Arial"/>
                <a:cs typeface="Arial"/>
              </a:rPr>
              <a:t> </a:t>
            </a:r>
            <a:r>
              <a:rPr lang="es-ES" sz="3800" spc="-25" dirty="0">
                <a:latin typeface="Times New Roman"/>
                <a:cs typeface="Times New Roman"/>
              </a:rPr>
              <a:t>los </a:t>
            </a:r>
            <a:r>
              <a:rPr lang="es-ES" sz="3800" spc="35" dirty="0">
                <a:latin typeface="Times New Roman"/>
                <a:cs typeface="Times New Roman"/>
              </a:rPr>
              <a:t>pies.</a:t>
            </a:r>
          </a:p>
          <a:p>
            <a:pPr algn="just">
              <a:buFont typeface="Wingdings" pitchFamily="2" charset="2"/>
              <a:buChar char="Ø"/>
            </a:pPr>
            <a:endParaRPr lang="es-ES" sz="2400" spc="35" dirty="0">
              <a:latin typeface="Times New Roman"/>
              <a:cs typeface="Times New Roman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800" spc="5" dirty="0">
                <a:latin typeface="Times New Roman"/>
                <a:cs typeface="Times New Roman"/>
              </a:rPr>
              <a:t>Sensación</a:t>
            </a:r>
            <a:r>
              <a:rPr lang="es-ES" sz="3800" spc="175" dirty="0">
                <a:latin typeface="Times New Roman"/>
                <a:cs typeface="Times New Roman"/>
              </a:rPr>
              <a:t> </a:t>
            </a:r>
            <a:r>
              <a:rPr lang="es-ES" sz="3800" spc="105" dirty="0">
                <a:latin typeface="Times New Roman"/>
                <a:cs typeface="Times New Roman"/>
              </a:rPr>
              <a:t>de</a:t>
            </a:r>
            <a:r>
              <a:rPr lang="es-ES" sz="3800" spc="5" dirty="0">
                <a:latin typeface="Times New Roman"/>
                <a:cs typeface="Times New Roman"/>
              </a:rPr>
              <a:t> </a:t>
            </a:r>
            <a:r>
              <a:rPr lang="es-ES" sz="3800" spc="185" dirty="0">
                <a:latin typeface="Times New Roman"/>
                <a:cs typeface="Times New Roman"/>
              </a:rPr>
              <a:t>a</a:t>
            </a:r>
            <a:r>
              <a:rPr lang="es-ES" sz="3800" spc="-45" dirty="0">
                <a:latin typeface="Times New Roman"/>
                <a:cs typeface="Times New Roman"/>
              </a:rPr>
              <a:t>r</a:t>
            </a:r>
            <a:r>
              <a:rPr lang="es-ES" sz="3800" spc="90" dirty="0">
                <a:latin typeface="Times New Roman"/>
                <a:cs typeface="Times New Roman"/>
              </a:rPr>
              <a:t>d</a:t>
            </a:r>
            <a:r>
              <a:rPr lang="es-ES" sz="3800" spc="30" dirty="0">
                <a:latin typeface="Times New Roman"/>
                <a:cs typeface="Times New Roman"/>
              </a:rPr>
              <a:t>or</a:t>
            </a:r>
            <a:r>
              <a:rPr lang="es-ES" sz="3800" spc="65" dirty="0">
                <a:latin typeface="Times New Roman"/>
                <a:cs typeface="Times New Roman"/>
              </a:rPr>
              <a:t> </a:t>
            </a:r>
            <a:r>
              <a:rPr lang="es-ES" sz="3800" spc="50" dirty="0">
                <a:latin typeface="Times New Roman"/>
                <a:cs typeface="Times New Roman"/>
              </a:rPr>
              <a:t>en</a:t>
            </a:r>
            <a:r>
              <a:rPr lang="es-ES" sz="3800" dirty="0">
                <a:latin typeface="Times New Roman"/>
                <a:cs typeface="Times New Roman"/>
              </a:rPr>
              <a:t> </a:t>
            </a:r>
            <a:r>
              <a:rPr lang="es-ES" sz="3800" spc="-155" dirty="0">
                <a:latin typeface="Times New Roman"/>
                <a:cs typeface="Times New Roman"/>
              </a:rPr>
              <a:t> </a:t>
            </a:r>
            <a:r>
              <a:rPr lang="es-ES" sz="3800" spc="30" dirty="0">
                <a:latin typeface="Times New Roman"/>
                <a:cs typeface="Times New Roman"/>
              </a:rPr>
              <a:t>las</a:t>
            </a:r>
            <a:r>
              <a:rPr lang="es-ES" sz="3800" spc="-5" dirty="0">
                <a:latin typeface="Times New Roman"/>
                <a:cs typeface="Times New Roman"/>
              </a:rPr>
              <a:t> </a:t>
            </a:r>
            <a:r>
              <a:rPr lang="es-ES" sz="3800" spc="15" dirty="0">
                <a:latin typeface="Times New Roman"/>
                <a:cs typeface="Times New Roman"/>
              </a:rPr>
              <a:t>zonas</a:t>
            </a:r>
            <a:r>
              <a:rPr lang="es-ES" sz="3800" spc="135" dirty="0">
                <a:latin typeface="Times New Roman"/>
                <a:cs typeface="Times New Roman"/>
              </a:rPr>
              <a:t> </a:t>
            </a:r>
            <a:r>
              <a:rPr lang="es-ES" sz="3800" spc="65" dirty="0">
                <a:latin typeface="Times New Roman"/>
                <a:cs typeface="Times New Roman"/>
              </a:rPr>
              <a:t>afectadas.</a:t>
            </a:r>
          </a:p>
          <a:p>
            <a:pPr algn="just">
              <a:buNone/>
            </a:pPr>
            <a:endParaRPr lang="es-ES" sz="3800" dirty="0">
              <a:latin typeface="Times New Roman"/>
              <a:cs typeface="Times New Roman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800" spc="-125" dirty="0">
                <a:latin typeface="Times New Roman"/>
                <a:cs typeface="Times New Roman"/>
              </a:rPr>
              <a:t>H</a:t>
            </a:r>
            <a:r>
              <a:rPr lang="es-ES" sz="3800" spc="25" dirty="0">
                <a:latin typeface="Times New Roman"/>
                <a:cs typeface="Times New Roman"/>
              </a:rPr>
              <a:t>in</a:t>
            </a:r>
            <a:r>
              <a:rPr lang="es-ES" sz="3800" spc="40" dirty="0">
                <a:latin typeface="Times New Roman"/>
                <a:cs typeface="Times New Roman"/>
              </a:rPr>
              <a:t>c</a:t>
            </a:r>
            <a:r>
              <a:rPr lang="es-ES" sz="3800" spc="5" dirty="0">
                <a:latin typeface="Times New Roman"/>
                <a:cs typeface="Times New Roman"/>
              </a:rPr>
              <a:t>ha</a:t>
            </a:r>
            <a:r>
              <a:rPr lang="es-ES" sz="3800" spc="90" dirty="0">
                <a:latin typeface="Times New Roman"/>
                <a:cs typeface="Times New Roman"/>
              </a:rPr>
              <a:t>z</a:t>
            </a:r>
            <a:r>
              <a:rPr lang="es-ES" sz="3800" spc="-25" dirty="0">
                <a:latin typeface="Times New Roman"/>
                <a:cs typeface="Times New Roman"/>
              </a:rPr>
              <a:t>ó</a:t>
            </a:r>
            <a:r>
              <a:rPr lang="es-ES" sz="3800" spc="155" dirty="0">
                <a:latin typeface="Times New Roman"/>
                <a:cs typeface="Times New Roman"/>
              </a:rPr>
              <a:t>n</a:t>
            </a:r>
            <a:r>
              <a:rPr lang="es-ES" sz="3800" spc="65" dirty="0">
                <a:latin typeface="Times New Roman"/>
                <a:cs typeface="Times New Roman"/>
              </a:rPr>
              <a:t>,</a:t>
            </a:r>
            <a:r>
              <a:rPr lang="es-ES" sz="3800" spc="105" dirty="0">
                <a:latin typeface="Times New Roman"/>
                <a:cs typeface="Times New Roman"/>
              </a:rPr>
              <a:t> </a:t>
            </a:r>
            <a:r>
              <a:rPr lang="es-ES" sz="3800" spc="20" dirty="0">
                <a:latin typeface="Times New Roman"/>
                <a:cs typeface="Times New Roman"/>
              </a:rPr>
              <a:t>dolor</a:t>
            </a:r>
            <a:r>
              <a:rPr lang="es-ES" sz="3800" spc="95" dirty="0">
                <a:latin typeface="Times New Roman"/>
                <a:cs typeface="Times New Roman"/>
              </a:rPr>
              <a:t> </a:t>
            </a:r>
            <a:r>
              <a:rPr lang="es-ES" sz="3800" spc="-65" dirty="0">
                <a:latin typeface="Arial"/>
                <a:cs typeface="Arial"/>
              </a:rPr>
              <a:t>y</a:t>
            </a:r>
            <a:r>
              <a:rPr lang="es-ES" sz="3800" spc="100" dirty="0">
                <a:latin typeface="Arial"/>
                <a:cs typeface="Arial"/>
              </a:rPr>
              <a:t> </a:t>
            </a:r>
            <a:r>
              <a:rPr lang="es-ES" sz="3800" spc="15" dirty="0">
                <a:latin typeface="Times New Roman"/>
                <a:cs typeface="Times New Roman"/>
              </a:rPr>
              <a:t>hormigueo</a:t>
            </a:r>
            <a:r>
              <a:rPr lang="es-ES" sz="3800" spc="204" dirty="0">
                <a:latin typeface="Times New Roman"/>
                <a:cs typeface="Times New Roman"/>
              </a:rPr>
              <a:t> </a:t>
            </a:r>
            <a:r>
              <a:rPr lang="es-ES" sz="3800" spc="40" dirty="0">
                <a:latin typeface="Times New Roman"/>
                <a:cs typeface="Times New Roman"/>
              </a:rPr>
              <a:t>al</a:t>
            </a:r>
            <a:r>
              <a:rPr lang="es-ES" sz="3800" spc="10" dirty="0">
                <a:latin typeface="Times New Roman"/>
                <a:cs typeface="Times New Roman"/>
              </a:rPr>
              <a:t> </a:t>
            </a:r>
            <a:r>
              <a:rPr lang="es-ES" sz="3800" spc="15" dirty="0">
                <a:latin typeface="Times New Roman"/>
                <a:cs typeface="Times New Roman"/>
              </a:rPr>
              <a:t>v</a:t>
            </a:r>
            <a:r>
              <a:rPr lang="es-ES" sz="3800" spc="40" dirty="0">
                <a:latin typeface="Times New Roman"/>
                <a:cs typeface="Times New Roman"/>
              </a:rPr>
              <a:t>o</a:t>
            </a:r>
            <a:r>
              <a:rPr lang="es-ES" sz="3800" spc="-45" dirty="0">
                <a:latin typeface="Times New Roman"/>
                <a:cs typeface="Times New Roman"/>
              </a:rPr>
              <a:t>lv</a:t>
            </a:r>
            <a:r>
              <a:rPr lang="es-ES" sz="3800" spc="80" dirty="0">
                <a:latin typeface="Times New Roman"/>
                <a:cs typeface="Times New Roman"/>
              </a:rPr>
              <a:t>er</a:t>
            </a:r>
            <a:r>
              <a:rPr lang="es-ES" sz="3800" spc="50" dirty="0">
                <a:latin typeface="Times New Roman"/>
                <a:cs typeface="Times New Roman"/>
              </a:rPr>
              <a:t> </a:t>
            </a:r>
            <a:r>
              <a:rPr lang="es-ES" sz="3800" spc="100" dirty="0">
                <a:latin typeface="Times New Roman"/>
                <a:cs typeface="Times New Roman"/>
              </a:rPr>
              <a:t>a </a:t>
            </a:r>
            <a:r>
              <a:rPr lang="es-ES" sz="3800" spc="-40" dirty="0">
                <a:latin typeface="Times New Roman"/>
                <a:cs typeface="Times New Roman"/>
              </a:rPr>
              <a:t>l</a:t>
            </a:r>
            <a:r>
              <a:rPr lang="es-ES" sz="3800" spc="175" dirty="0">
                <a:latin typeface="Times New Roman"/>
                <a:cs typeface="Times New Roman"/>
              </a:rPr>
              <a:t>a</a:t>
            </a:r>
            <a:r>
              <a:rPr lang="es-ES" sz="3800" spc="95" dirty="0">
                <a:latin typeface="Times New Roman"/>
                <a:cs typeface="Times New Roman"/>
              </a:rPr>
              <a:t> </a:t>
            </a:r>
            <a:r>
              <a:rPr lang="es-ES" sz="3800" spc="25" dirty="0">
                <a:latin typeface="Times New Roman"/>
                <a:cs typeface="Times New Roman"/>
              </a:rPr>
              <a:t>te</a:t>
            </a:r>
            <a:r>
              <a:rPr lang="es-ES" sz="3800" spc="215" dirty="0">
                <a:latin typeface="Times New Roman"/>
                <a:cs typeface="Times New Roman"/>
              </a:rPr>
              <a:t>m</a:t>
            </a:r>
            <a:r>
              <a:rPr lang="es-ES" sz="3800" spc="35" dirty="0">
                <a:latin typeface="Times New Roman"/>
                <a:cs typeface="Times New Roman"/>
              </a:rPr>
              <a:t>per</a:t>
            </a:r>
            <a:r>
              <a:rPr lang="es-ES" sz="3800" spc="225" dirty="0">
                <a:latin typeface="Times New Roman"/>
                <a:cs typeface="Times New Roman"/>
              </a:rPr>
              <a:t>a</a:t>
            </a:r>
            <a:r>
              <a:rPr lang="es-ES" sz="3800" spc="15" dirty="0">
                <a:latin typeface="Times New Roman"/>
                <a:cs typeface="Times New Roman"/>
              </a:rPr>
              <a:t>t</a:t>
            </a:r>
            <a:r>
              <a:rPr lang="es-ES" sz="3800" spc="175" dirty="0">
                <a:latin typeface="Times New Roman"/>
                <a:cs typeface="Times New Roman"/>
              </a:rPr>
              <a:t>u</a:t>
            </a:r>
            <a:r>
              <a:rPr lang="es-ES" sz="3800" spc="25" dirty="0">
                <a:latin typeface="Times New Roman"/>
                <a:cs typeface="Times New Roman"/>
              </a:rPr>
              <a:t>ra</a:t>
            </a:r>
            <a:r>
              <a:rPr lang="es-ES" sz="3800" spc="95" dirty="0">
                <a:latin typeface="Times New Roman"/>
                <a:cs typeface="Times New Roman"/>
              </a:rPr>
              <a:t> </a:t>
            </a:r>
            <a:r>
              <a:rPr lang="es-ES" sz="3800" spc="75" dirty="0">
                <a:latin typeface="Times New Roman"/>
                <a:cs typeface="Times New Roman"/>
              </a:rPr>
              <a:t>id</a:t>
            </a:r>
            <a:r>
              <a:rPr lang="es-ES" sz="3800" spc="15" dirty="0">
                <a:latin typeface="Times New Roman"/>
                <a:cs typeface="Times New Roman"/>
              </a:rPr>
              <a:t>e</a:t>
            </a:r>
            <a:r>
              <a:rPr lang="es-ES" sz="3800" spc="90" dirty="0">
                <a:latin typeface="Times New Roman"/>
                <a:cs typeface="Times New Roman"/>
              </a:rPr>
              <a:t>al.</a:t>
            </a:r>
          </a:p>
          <a:p>
            <a:pPr algn="just">
              <a:buFont typeface="Wingdings" pitchFamily="2" charset="2"/>
              <a:buChar char="Ø"/>
            </a:pPr>
            <a:endParaRPr lang="es-ES" sz="3800" dirty="0">
              <a:latin typeface="Times New Roman"/>
              <a:cs typeface="Times New Roman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800" spc="-350" dirty="0">
                <a:latin typeface="Times New Roman"/>
                <a:cs typeface="Times New Roman"/>
              </a:rPr>
              <a:t>Ú</a:t>
            </a:r>
            <a:r>
              <a:rPr lang="es-ES" sz="3800" spc="-190" dirty="0">
                <a:latin typeface="Times New Roman"/>
                <a:cs typeface="Times New Roman"/>
              </a:rPr>
              <a:t> </a:t>
            </a:r>
            <a:r>
              <a:rPr lang="es-ES" sz="3800" spc="-35" dirty="0">
                <a:latin typeface="Times New Roman"/>
                <a:cs typeface="Times New Roman"/>
              </a:rPr>
              <a:t>l</a:t>
            </a:r>
            <a:r>
              <a:rPr lang="es-ES" sz="3800" spc="65" dirty="0">
                <a:latin typeface="Times New Roman"/>
                <a:cs typeface="Times New Roman"/>
              </a:rPr>
              <a:t>ceras</a:t>
            </a:r>
            <a:r>
              <a:rPr lang="es-ES" sz="3800" spc="100" dirty="0">
                <a:latin typeface="Times New Roman"/>
                <a:cs typeface="Times New Roman"/>
              </a:rPr>
              <a:t> </a:t>
            </a:r>
            <a:r>
              <a:rPr lang="es-ES" sz="3800" spc="50" dirty="0">
                <a:latin typeface="Times New Roman"/>
                <a:cs typeface="Times New Roman"/>
              </a:rPr>
              <a:t>en</a:t>
            </a:r>
            <a:r>
              <a:rPr lang="es-ES" sz="3800" spc="114" dirty="0">
                <a:latin typeface="Times New Roman"/>
                <a:cs typeface="Times New Roman"/>
              </a:rPr>
              <a:t> </a:t>
            </a:r>
            <a:r>
              <a:rPr lang="es-ES" sz="3800" spc="25" dirty="0">
                <a:latin typeface="Times New Roman"/>
                <a:cs typeface="Times New Roman"/>
              </a:rPr>
              <a:t>l</a:t>
            </a:r>
            <a:r>
              <a:rPr lang="es-ES" sz="3800" spc="20" dirty="0">
                <a:latin typeface="Times New Roman"/>
                <a:cs typeface="Times New Roman"/>
              </a:rPr>
              <a:t>a</a:t>
            </a:r>
            <a:r>
              <a:rPr lang="es-ES" sz="3800" spc="105" dirty="0">
                <a:latin typeface="Times New Roman"/>
                <a:cs typeface="Times New Roman"/>
              </a:rPr>
              <a:t> </a:t>
            </a:r>
            <a:r>
              <a:rPr lang="es-ES" sz="3800" spc="10" dirty="0">
                <a:latin typeface="Times New Roman"/>
                <a:cs typeface="Times New Roman"/>
              </a:rPr>
              <a:t>piel</a:t>
            </a:r>
            <a:r>
              <a:rPr lang="es-ES" sz="3800" spc="175" dirty="0">
                <a:latin typeface="Times New Roman"/>
                <a:cs typeface="Times New Roman"/>
              </a:rPr>
              <a:t> </a:t>
            </a:r>
            <a:r>
              <a:rPr lang="es-ES" sz="3800" spc="15" dirty="0">
                <a:latin typeface="Times New Roman"/>
                <a:cs typeface="Times New Roman"/>
              </a:rPr>
              <a:t>en</a:t>
            </a:r>
            <a:r>
              <a:rPr lang="es-ES" sz="3800" spc="190" dirty="0">
                <a:latin typeface="Times New Roman"/>
                <a:cs typeface="Times New Roman"/>
              </a:rPr>
              <a:t> </a:t>
            </a:r>
            <a:r>
              <a:rPr lang="es-ES" sz="3800" spc="25" dirty="0">
                <a:latin typeface="Times New Roman"/>
                <a:cs typeface="Times New Roman"/>
              </a:rPr>
              <a:t>casos</a:t>
            </a:r>
            <a:r>
              <a:rPr lang="es-ES" sz="3800" spc="110" dirty="0">
                <a:latin typeface="Times New Roman"/>
                <a:cs typeface="Times New Roman"/>
              </a:rPr>
              <a:t> </a:t>
            </a:r>
            <a:r>
              <a:rPr lang="es-ES" sz="3800" spc="30" dirty="0">
                <a:latin typeface="Times New Roman"/>
                <a:cs typeface="Times New Roman"/>
              </a:rPr>
              <a:t>graves.</a:t>
            </a:r>
          </a:p>
          <a:p>
            <a:pPr algn="just">
              <a:buFont typeface="Wingdings" pitchFamily="2" charset="2"/>
              <a:buChar char="Ø"/>
            </a:pPr>
            <a:endParaRPr lang="es-ES" sz="3800" spc="30" dirty="0">
              <a:latin typeface="Times New Roman"/>
              <a:cs typeface="Times New Roman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800" spc="-50" dirty="0">
                <a:latin typeface="Times New Roman"/>
                <a:cs typeface="Times New Roman"/>
              </a:rPr>
              <a:t>G</a:t>
            </a:r>
            <a:r>
              <a:rPr lang="es-ES" sz="3800" spc="95" dirty="0">
                <a:latin typeface="Times New Roman"/>
                <a:cs typeface="Times New Roman"/>
              </a:rPr>
              <a:t>a</a:t>
            </a:r>
            <a:r>
              <a:rPr lang="es-ES" sz="3800" spc="15" dirty="0">
                <a:latin typeface="Times New Roman"/>
                <a:cs typeface="Times New Roman"/>
              </a:rPr>
              <a:t>ngrena</a:t>
            </a:r>
            <a:r>
              <a:rPr lang="es-ES" sz="3800" dirty="0">
                <a:latin typeface="Times New Roman"/>
                <a:cs typeface="Times New Roman"/>
              </a:rPr>
              <a:t> </a:t>
            </a:r>
            <a:r>
              <a:rPr lang="es-ES" sz="3800" spc="-180" dirty="0">
                <a:latin typeface="Times New Roman"/>
                <a:cs typeface="Times New Roman"/>
              </a:rPr>
              <a:t> </a:t>
            </a:r>
            <a:r>
              <a:rPr lang="es-ES" sz="3800" spc="15" dirty="0">
                <a:latin typeface="Times New Roman"/>
                <a:cs typeface="Times New Roman"/>
              </a:rPr>
              <a:t>en</a:t>
            </a:r>
            <a:r>
              <a:rPr lang="es-ES" sz="3800" spc="190" dirty="0">
                <a:latin typeface="Times New Roman"/>
                <a:cs typeface="Times New Roman"/>
              </a:rPr>
              <a:t> </a:t>
            </a:r>
            <a:r>
              <a:rPr lang="es-ES" sz="3800" spc="55" dirty="0">
                <a:latin typeface="Times New Roman"/>
                <a:cs typeface="Times New Roman"/>
              </a:rPr>
              <a:t>ded</a:t>
            </a:r>
            <a:r>
              <a:rPr lang="es-ES" sz="3800" spc="10" dirty="0">
                <a:latin typeface="Times New Roman"/>
                <a:cs typeface="Times New Roman"/>
              </a:rPr>
              <a:t>o</a:t>
            </a:r>
            <a:r>
              <a:rPr lang="es-ES" sz="3800" spc="160" dirty="0">
                <a:latin typeface="Times New Roman"/>
                <a:cs typeface="Times New Roman"/>
              </a:rPr>
              <a:t>s</a:t>
            </a:r>
            <a:r>
              <a:rPr lang="es-ES" sz="3800" spc="-5" dirty="0">
                <a:latin typeface="Times New Roman"/>
                <a:cs typeface="Times New Roman"/>
              </a:rPr>
              <a:t> </a:t>
            </a:r>
            <a:r>
              <a:rPr lang="es-ES" sz="3800" spc="15" dirty="0">
                <a:latin typeface="Times New Roman"/>
                <a:cs typeface="Times New Roman"/>
              </a:rPr>
              <a:t>en</a:t>
            </a:r>
            <a:r>
              <a:rPr lang="es-ES" sz="3800" spc="190" dirty="0">
                <a:latin typeface="Times New Roman"/>
                <a:cs typeface="Times New Roman"/>
              </a:rPr>
              <a:t> </a:t>
            </a:r>
            <a:r>
              <a:rPr lang="es-ES" sz="3800" spc="25" dirty="0">
                <a:latin typeface="Times New Roman"/>
                <a:cs typeface="Times New Roman"/>
              </a:rPr>
              <a:t>casos</a:t>
            </a:r>
            <a:r>
              <a:rPr lang="es-ES" sz="3800" spc="110" dirty="0">
                <a:latin typeface="Times New Roman"/>
                <a:cs typeface="Times New Roman"/>
              </a:rPr>
              <a:t> </a:t>
            </a:r>
            <a:r>
              <a:rPr lang="es-ES" sz="3800" spc="75" dirty="0">
                <a:latin typeface="Times New Roman"/>
                <a:cs typeface="Times New Roman"/>
              </a:rPr>
              <a:t>ex</a:t>
            </a:r>
            <a:r>
              <a:rPr lang="es-ES" sz="3800" spc="80" dirty="0">
                <a:latin typeface="Times New Roman"/>
                <a:cs typeface="Times New Roman"/>
              </a:rPr>
              <a:t>t</a:t>
            </a:r>
            <a:r>
              <a:rPr lang="es-ES" sz="3800" spc="15" dirty="0">
                <a:latin typeface="Times New Roman"/>
                <a:cs typeface="Times New Roman"/>
              </a:rPr>
              <a:t>r</a:t>
            </a:r>
            <a:r>
              <a:rPr lang="es-ES" sz="3800" spc="45" dirty="0">
                <a:latin typeface="Times New Roman"/>
                <a:cs typeface="Times New Roman"/>
              </a:rPr>
              <a:t>emos.</a:t>
            </a:r>
            <a:endParaRPr lang="es-ES" sz="3800" dirty="0">
              <a:latin typeface="Times New Roman"/>
              <a:cs typeface="Times New Roman"/>
            </a:endParaRPr>
          </a:p>
          <a:p>
            <a:pPr algn="just">
              <a:buFont typeface="Wingdings" pitchFamily="2" charset="2"/>
              <a:buChar char="Ø"/>
            </a:pPr>
            <a:endParaRPr lang="es-ES" sz="2400" spc="35" dirty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algn="just">
              <a:buFont typeface="Wingdings" pitchFamily="2" charset="2"/>
              <a:buChar char="Ø"/>
            </a:pPr>
            <a:endParaRPr lang="es-ES" sz="2400" spc="40" dirty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algn="just">
              <a:buFont typeface="Wingdings" pitchFamily="2" charset="2"/>
              <a:buChar char="Ø"/>
            </a:pPr>
            <a:endParaRPr lang="es-ES" sz="2400" dirty="0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endParaRPr lang="es-ES" dirty="0"/>
          </a:p>
        </p:txBody>
      </p:sp>
      <p:sp>
        <p:nvSpPr>
          <p:cNvPr id="4" name="3 Elipse"/>
          <p:cNvSpPr/>
          <p:nvPr/>
        </p:nvSpPr>
        <p:spPr>
          <a:xfrm>
            <a:off x="539552" y="2425079"/>
            <a:ext cx="2880808" cy="1008112"/>
          </a:xfrm>
          <a:prstGeom prst="ellipse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/>
              <a:t>SÍNTOMAS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91880" y="980728"/>
            <a:ext cx="4906888" cy="4464496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s-ES" sz="2400" spc="-45" dirty="0">
                <a:latin typeface="Times New Roman"/>
                <a:cs typeface="Times New Roman"/>
              </a:rPr>
              <a:t>Analíti</a:t>
            </a:r>
            <a:r>
              <a:rPr lang="es-ES" sz="2400" spc="-10" dirty="0">
                <a:latin typeface="Times New Roman"/>
                <a:cs typeface="Times New Roman"/>
              </a:rPr>
              <a:t>c</a:t>
            </a:r>
            <a:r>
              <a:rPr lang="es-ES" sz="2400" spc="25" dirty="0">
                <a:latin typeface="Times New Roman"/>
                <a:cs typeface="Times New Roman"/>
              </a:rPr>
              <a:t>a</a:t>
            </a:r>
            <a:r>
              <a:rPr lang="es-ES" sz="2400" spc="15" dirty="0">
                <a:latin typeface="Times New Roman"/>
                <a:cs typeface="Times New Roman"/>
              </a:rPr>
              <a:t>s.</a:t>
            </a:r>
          </a:p>
          <a:p>
            <a:pPr>
              <a:buNone/>
            </a:pPr>
            <a:endParaRPr lang="es-ES" sz="2400" spc="15" dirty="0">
              <a:latin typeface="Times New Roman"/>
              <a:cs typeface="Times New Roman"/>
            </a:endParaRPr>
          </a:p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Prueba de anticuerpos antinucleares.</a:t>
            </a:r>
          </a:p>
          <a:p>
            <a:pPr>
              <a:buNone/>
            </a:pPr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Velocidad de sedimentación globular.</a:t>
            </a:r>
            <a:endParaRPr lang="es-ES" sz="2400" spc="15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s-ES" sz="2400" spc="15" dirty="0">
              <a:latin typeface="Times New Roman"/>
              <a:cs typeface="Times New Roman"/>
            </a:endParaRPr>
          </a:p>
          <a:p>
            <a:pPr>
              <a:buFont typeface="Wingdings" pitchFamily="2" charset="2"/>
              <a:buChar char="Ø"/>
            </a:pPr>
            <a:r>
              <a:rPr lang="es-ES" sz="2400" spc="-60" dirty="0">
                <a:latin typeface="Times New Roman"/>
                <a:cs typeface="Times New Roman"/>
              </a:rPr>
              <a:t>Ecografía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lang="es-ES" sz="2400" spc="-155" dirty="0">
                <a:latin typeface="Times New Roman"/>
                <a:cs typeface="Times New Roman"/>
              </a:rPr>
              <a:t> </a:t>
            </a:r>
            <a:r>
              <a:rPr lang="es-ES" sz="2400" spc="-60" dirty="0">
                <a:latin typeface="Times New Roman"/>
                <a:cs typeface="Times New Roman"/>
              </a:rPr>
              <a:t>Doppler.</a:t>
            </a:r>
          </a:p>
          <a:p>
            <a:pPr>
              <a:buNone/>
            </a:pPr>
            <a:endParaRPr lang="es-ES" sz="2400" spc="-60" dirty="0">
              <a:latin typeface="Times New Roman"/>
              <a:cs typeface="Times New Roman"/>
            </a:endParaRPr>
          </a:p>
          <a:p>
            <a:pPr>
              <a:buFont typeface="Wingdings" pitchFamily="2" charset="2"/>
              <a:buChar char="Ø"/>
            </a:pPr>
            <a:r>
              <a:rPr lang="es-ES" sz="2400" spc="-70" dirty="0">
                <a:latin typeface="Times New Roman"/>
                <a:cs typeface="Times New Roman"/>
              </a:rPr>
              <a:t>Radiograf</a:t>
            </a:r>
            <a:r>
              <a:rPr lang="es-ES" sz="2400" spc="-35" dirty="0">
                <a:latin typeface="Times New Roman"/>
                <a:cs typeface="Times New Roman"/>
              </a:rPr>
              <a:t>ías</a:t>
            </a:r>
            <a:r>
              <a:rPr lang="es-ES" sz="2400" spc="5" dirty="0">
                <a:latin typeface="Times New Roman"/>
                <a:cs typeface="Times New Roman"/>
              </a:rPr>
              <a:t> </a:t>
            </a:r>
            <a:r>
              <a:rPr lang="es-ES" sz="2400" spc="50" dirty="0">
                <a:latin typeface="Times New Roman"/>
                <a:cs typeface="Times New Roman"/>
              </a:rPr>
              <a:t>e</a:t>
            </a:r>
            <a:r>
              <a:rPr lang="es-ES" sz="2400" dirty="0">
                <a:latin typeface="Times New Roman"/>
                <a:cs typeface="Times New Roman"/>
              </a:rPr>
              <a:t>speciales.</a:t>
            </a:r>
          </a:p>
          <a:p>
            <a:pPr>
              <a:buNone/>
            </a:pPr>
            <a:endParaRPr lang="es-ES" sz="2400" dirty="0">
              <a:latin typeface="Times New Roman"/>
              <a:cs typeface="Times New Roman"/>
            </a:endParaRPr>
          </a:p>
          <a:p>
            <a:pPr>
              <a:buFont typeface="Wingdings" pitchFamily="2" charset="2"/>
              <a:buChar char="Ø"/>
            </a:pPr>
            <a:r>
              <a:rPr lang="es-ES" sz="2400" spc="-60" dirty="0">
                <a:latin typeface="Times New Roman"/>
                <a:cs typeface="Times New Roman"/>
              </a:rPr>
              <a:t>Capil</a:t>
            </a:r>
            <a:r>
              <a:rPr lang="es-ES" sz="2400" spc="120" dirty="0">
                <a:latin typeface="Times New Roman"/>
                <a:cs typeface="Times New Roman"/>
              </a:rPr>
              <a:t>a</a:t>
            </a:r>
            <a:r>
              <a:rPr lang="es-ES" sz="2400" spc="-20" dirty="0">
                <a:latin typeface="Times New Roman"/>
                <a:cs typeface="Times New Roman"/>
              </a:rPr>
              <a:t>r</a:t>
            </a:r>
            <a:r>
              <a:rPr lang="es-ES" sz="2400" spc="-70" dirty="0">
                <a:latin typeface="Times New Roman"/>
                <a:cs typeface="Times New Roman"/>
              </a:rPr>
              <a:t>o</a:t>
            </a:r>
            <a:r>
              <a:rPr lang="es-ES" sz="2400" spc="-30" dirty="0">
                <a:latin typeface="Times New Roman"/>
                <a:cs typeface="Times New Roman"/>
              </a:rPr>
              <a:t>scopia.</a:t>
            </a:r>
            <a:endParaRPr lang="es-ES" sz="2400" dirty="0">
              <a:latin typeface="Times New Roman"/>
              <a:cs typeface="Times New Roman"/>
            </a:endParaRPr>
          </a:p>
          <a:p>
            <a:pPr>
              <a:buFont typeface="Wingdings" pitchFamily="2" charset="2"/>
              <a:buChar char="Ø"/>
            </a:pPr>
            <a:endParaRPr lang="es-ES" spc="-60" dirty="0">
              <a:solidFill>
                <a:srgbClr val="444444"/>
              </a:solidFill>
              <a:latin typeface="Times New Roman"/>
              <a:cs typeface="Times New Roman"/>
            </a:endParaRPr>
          </a:p>
          <a:p>
            <a:endParaRPr lang="es-ES" dirty="0">
              <a:latin typeface="Times New Roman"/>
              <a:cs typeface="Times New Roman"/>
            </a:endParaRPr>
          </a:p>
          <a:p>
            <a:endParaRPr lang="es-ES" dirty="0"/>
          </a:p>
        </p:txBody>
      </p:sp>
      <p:sp>
        <p:nvSpPr>
          <p:cNvPr id="4" name="3 Elipse"/>
          <p:cNvSpPr/>
          <p:nvPr/>
        </p:nvSpPr>
        <p:spPr>
          <a:xfrm>
            <a:off x="467544" y="2317066"/>
            <a:ext cx="3528392" cy="1327957"/>
          </a:xfrm>
          <a:prstGeom prst="ellipse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/>
              <a:t>DIAGNÓSTICO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47864" y="1191008"/>
            <a:ext cx="4330824" cy="41879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Medicamentos como: bloqueadores de los canales de calcio, vasodilatadores.</a:t>
            </a:r>
          </a:p>
          <a:p>
            <a:pPr>
              <a:buFont typeface="Wingdings" pitchFamily="2" charset="2"/>
              <a:buChar char="Ø"/>
            </a:pPr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Cirugía de nervios.</a:t>
            </a:r>
          </a:p>
          <a:p>
            <a:pPr>
              <a:buFont typeface="Wingdings" pitchFamily="2" charset="2"/>
              <a:buChar char="Ø"/>
            </a:pPr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Inyección de sustancias químicas.</a:t>
            </a:r>
          </a:p>
        </p:txBody>
      </p:sp>
      <p:sp>
        <p:nvSpPr>
          <p:cNvPr id="4" name="3 Elipse"/>
          <p:cNvSpPr/>
          <p:nvPr/>
        </p:nvSpPr>
        <p:spPr>
          <a:xfrm>
            <a:off x="597263" y="2276872"/>
            <a:ext cx="3168352" cy="1008112"/>
          </a:xfrm>
          <a:prstGeom prst="ellipse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/>
              <a:t>TRATAMIENTO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01025" y="1124744"/>
            <a:ext cx="5122912" cy="418795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Evita fumar.</a:t>
            </a:r>
          </a:p>
          <a:p>
            <a:pPr>
              <a:buNone/>
            </a:pPr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Haz ejercicio.</a:t>
            </a:r>
          </a:p>
          <a:p>
            <a:pPr>
              <a:buNone/>
            </a:pPr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Controla el estrés.</a:t>
            </a:r>
          </a:p>
          <a:p>
            <a:pPr>
              <a:buFont typeface="Wingdings" pitchFamily="2" charset="2"/>
              <a:buChar char="Ø"/>
            </a:pPr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Evita cambios bruscos de temperatura.</a:t>
            </a:r>
            <a:r>
              <a:rPr lang="es-ES" sz="2400" dirty="0"/>
              <a:t> </a:t>
            </a:r>
            <a:endParaRPr lang="es-ES" sz="2400" b="1" dirty="0"/>
          </a:p>
          <a:p>
            <a:endParaRPr lang="es-ES" dirty="0"/>
          </a:p>
        </p:txBody>
      </p:sp>
      <p:sp>
        <p:nvSpPr>
          <p:cNvPr id="4" name="3 Elipse"/>
          <p:cNvSpPr/>
          <p:nvPr/>
        </p:nvSpPr>
        <p:spPr>
          <a:xfrm>
            <a:off x="467544" y="2390628"/>
            <a:ext cx="3024336" cy="1656184"/>
          </a:xfrm>
          <a:prstGeom prst="ellipse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ESTILO DE VIDA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539552" y="2420888"/>
            <a:ext cx="4032448" cy="1368152"/>
          </a:xfrm>
          <a:prstGeom prst="ellipse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FUENTES DE INFORMACIÓN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923928" y="908720"/>
            <a:ext cx="43924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dirty="0"/>
              <a:t>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Medilineplus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Mayo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clinic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Inforeuma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400" dirty="0" err="1">
                <a:latin typeface="Times New Roman" pitchFamily="18" charset="0"/>
                <a:cs typeface="Times New Roman" pitchFamily="18" charset="0"/>
              </a:rPr>
              <a:t>Msdnua</a:t>
            </a: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Redacción medica.</a:t>
            </a:r>
          </a:p>
          <a:p>
            <a:pPr>
              <a:buFont typeface="Wingdings" pitchFamily="2" charset="2"/>
              <a:buChar char="Ø"/>
            </a:pPr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2400" dirty="0">
                <a:latin typeface="Times New Roman" pitchFamily="18" charset="0"/>
                <a:cs typeface="Times New Roman" pitchFamily="18" charset="0"/>
              </a:rPr>
              <a:t> Orphanet.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987824" y="908720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rgbClr val="00B050"/>
                </a:solidFill>
              </a:rPr>
              <a:t>¡GRACIAS!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376264" y="1844824"/>
            <a:ext cx="4572000" cy="13775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5080" indent="-635" algn="ctr">
              <a:lnSpc>
                <a:spcPct val="115500"/>
              </a:lnSpc>
              <a:spcBef>
                <a:spcPts val="100"/>
              </a:spcBef>
            </a:pPr>
            <a:r>
              <a:rPr lang="es-ES" spc="-5" dirty="0">
                <a:solidFill>
                  <a:schemeClr val="tx1"/>
                </a:solidFill>
                <a:latin typeface="Calibri"/>
                <a:cs typeface="Calibri"/>
              </a:rPr>
              <a:t>Conócenos </a:t>
            </a:r>
            <a:r>
              <a:rPr lang="es-ES" spc="15" dirty="0">
                <a:solidFill>
                  <a:schemeClr val="tx1"/>
                </a:solidFill>
                <a:latin typeface="Calibri"/>
                <a:cs typeface="Calibri"/>
              </a:rPr>
              <a:t>y </a:t>
            </a:r>
            <a:r>
              <a:rPr lang="es-ES" spc="10" dirty="0">
                <a:solidFill>
                  <a:schemeClr val="tx1"/>
                </a:solidFill>
                <a:latin typeface="Calibri"/>
                <a:cs typeface="Calibri"/>
              </a:rPr>
              <a:t>síguenos </a:t>
            </a:r>
            <a:r>
              <a:rPr lang="es-ES" spc="-45" dirty="0">
                <a:solidFill>
                  <a:schemeClr val="tx1"/>
                </a:solidFill>
                <a:latin typeface="Calibri"/>
                <a:cs typeface="Calibri"/>
              </a:rPr>
              <a:t>en </a:t>
            </a:r>
            <a:r>
              <a:rPr lang="es-ES" spc="20" dirty="0">
                <a:solidFill>
                  <a:schemeClr val="tx1"/>
                </a:solidFill>
                <a:latin typeface="Calibri"/>
                <a:cs typeface="Calibri"/>
              </a:rPr>
              <a:t>nuestras </a:t>
            </a:r>
            <a:r>
              <a:rPr lang="es-ES" spc="5" dirty="0">
                <a:solidFill>
                  <a:schemeClr val="tx1"/>
                </a:solidFill>
                <a:latin typeface="Calibri"/>
                <a:cs typeface="Calibri"/>
              </a:rPr>
              <a:t>redes </a:t>
            </a:r>
            <a:r>
              <a:rPr lang="es-ES" spc="-7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25" dirty="0">
                <a:solidFill>
                  <a:schemeClr val="tx1"/>
                </a:solidFill>
                <a:latin typeface="Calibri"/>
                <a:cs typeface="Calibri"/>
              </a:rPr>
              <a:t>sociales</a:t>
            </a:r>
            <a:r>
              <a:rPr lang="es-ES" spc="-1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15" dirty="0">
                <a:solidFill>
                  <a:schemeClr val="tx1"/>
                </a:solidFill>
                <a:latin typeface="Calibri"/>
                <a:cs typeface="Calibri"/>
              </a:rPr>
              <a:t>(Instagram,</a:t>
            </a:r>
            <a:r>
              <a:rPr lang="es-ES" spc="-1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5" dirty="0">
                <a:solidFill>
                  <a:schemeClr val="tx1"/>
                </a:solidFill>
                <a:latin typeface="Calibri"/>
                <a:cs typeface="Calibri"/>
              </a:rPr>
              <a:t>Facebook</a:t>
            </a:r>
            <a:r>
              <a:rPr lang="es-ES" spc="-1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15" dirty="0">
                <a:solidFill>
                  <a:schemeClr val="tx1"/>
                </a:solidFill>
                <a:latin typeface="Calibri"/>
                <a:cs typeface="Calibri"/>
              </a:rPr>
              <a:t>y</a:t>
            </a:r>
            <a:r>
              <a:rPr lang="es-ES" spc="-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dirty="0">
                <a:solidFill>
                  <a:schemeClr val="tx1"/>
                </a:solidFill>
                <a:latin typeface="Calibri"/>
                <a:cs typeface="Calibri"/>
              </a:rPr>
              <a:t>Twitter).</a:t>
            </a:r>
          </a:p>
          <a:p>
            <a:pPr marL="12700" marR="5080" algn="ctr">
              <a:lnSpc>
                <a:spcPct val="115500"/>
              </a:lnSpc>
            </a:pPr>
            <a:r>
              <a:rPr lang="es-ES" spc="20" dirty="0">
                <a:solidFill>
                  <a:schemeClr val="tx1"/>
                </a:solidFill>
                <a:latin typeface="Calibri"/>
                <a:cs typeface="Calibri"/>
              </a:rPr>
              <a:t>Contacta</a:t>
            </a:r>
            <a:r>
              <a:rPr lang="es-ES" spc="-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5" dirty="0">
                <a:solidFill>
                  <a:schemeClr val="tx1"/>
                </a:solidFill>
                <a:latin typeface="Calibri"/>
                <a:cs typeface="Calibri"/>
              </a:rPr>
              <a:t>con</a:t>
            </a:r>
            <a:r>
              <a:rPr lang="es-ES" spc="-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dirty="0">
                <a:solidFill>
                  <a:schemeClr val="tx1"/>
                </a:solidFill>
                <a:latin typeface="Calibri"/>
                <a:cs typeface="Calibri"/>
              </a:rPr>
              <a:t>nosotros</a:t>
            </a:r>
            <a:r>
              <a:rPr lang="es-ES" spc="-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-45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lang="es-ES" spc="-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5" dirty="0">
                <a:solidFill>
                  <a:schemeClr val="tx1"/>
                </a:solidFill>
                <a:latin typeface="Calibri"/>
                <a:cs typeface="Calibri"/>
              </a:rPr>
              <a:t>través</a:t>
            </a:r>
            <a:r>
              <a:rPr lang="es-ES" spc="-1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-30" dirty="0">
                <a:solidFill>
                  <a:schemeClr val="tx1"/>
                </a:solidFill>
                <a:latin typeface="Calibri"/>
                <a:cs typeface="Calibri"/>
              </a:rPr>
              <a:t>de</a:t>
            </a:r>
            <a:r>
              <a:rPr lang="es-ES" spc="-1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spc="-35" dirty="0">
                <a:solidFill>
                  <a:schemeClr val="tx1"/>
                </a:solidFill>
                <a:latin typeface="Calibri"/>
                <a:cs typeface="Calibri"/>
              </a:rPr>
              <a:t>e-mail: </a:t>
            </a:r>
            <a:r>
              <a:rPr lang="es-ES" spc="-73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s-ES" b="1" spc="10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asociacionaler@gmail.com</a:t>
            </a:r>
            <a:endParaRPr lang="es-ES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2310B85-B4AE-46AD-BD4D-DA326B4FE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093" y="3222381"/>
            <a:ext cx="3346826" cy="2535681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2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159</TotalTime>
  <Words>335</Words>
  <Application>Microsoft Office PowerPoint</Application>
  <PresentationFormat>Presentación en pantalla (4:3)</PresentationFormat>
  <Paragraphs>83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Arial</vt:lpstr>
      <vt:lpstr>Calibri</vt:lpstr>
      <vt:lpstr>Libre Franklin</vt:lpstr>
      <vt:lpstr>Times New Roman</vt:lpstr>
      <vt:lpstr>Verdana</vt:lpstr>
      <vt:lpstr>Wingdings</vt:lpstr>
      <vt:lpstr>Wingdings 2</vt:lpstr>
      <vt:lpstr>Aspecto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CARICHU</dc:creator>
  <cp:lastModifiedBy>VANESA CHIMENO ALEGRE</cp:lastModifiedBy>
  <cp:revision>21</cp:revision>
  <dcterms:created xsi:type="dcterms:W3CDTF">2022-03-21T09:05:24Z</dcterms:created>
  <dcterms:modified xsi:type="dcterms:W3CDTF">2023-02-20T18:13:18Z</dcterms:modified>
</cp:coreProperties>
</file>