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Arial Rounded MT Bold" panose="020F0704030504030204" pitchFamily="34" charset="0"/>
      <p:regular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Oswald" panose="00000500000000000000" pitchFamily="2" charset="0"/>
      <p:regular r:id="rId18"/>
      <p:bold r:id="rId19"/>
    </p:embeddedFont>
    <p:embeddedFont>
      <p:font typeface="Playfair Display" panose="000005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6" y="11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93142058c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93142058c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93142058c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93142058c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e93142058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e93142058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93142058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93142058c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93142058c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93142058c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93142058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93142058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93142058c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93142058c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93142058c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e93142058c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es.wikipedia.org/wiki/%C3%93vul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S%C3%ADndrome_de_Turner" TargetMode="External"/><Relationship Id="rId3" Type="http://schemas.openxmlformats.org/officeDocument/2006/relationships/notesSlide" Target="../notesSlides/notesSlide8.xml"/><Relationship Id="rId7" Type="http://schemas.openxmlformats.org/officeDocument/2006/relationships/hyperlink" Target="https://rarediseases.info.nih.gov/espanol/12896/sindrome-de-turner" TargetMode="Externa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hyperlink" Target="https://kidshealth.org/es/teens/turner.html" TargetMode="External"/><Relationship Id="rId5" Type="http://schemas.openxmlformats.org/officeDocument/2006/relationships/hyperlink" Target="https://www.mayoclinic.org/es-es/diseases-conditions/turner-syndrome/symptoms-causes/syc-20360782" TargetMode="External"/><Relationship Id="rId10" Type="http://schemas.openxmlformats.org/officeDocument/2006/relationships/image" Target="../media/image2.svg"/><Relationship Id="rId4" Type="http://schemas.openxmlformats.org/officeDocument/2006/relationships/hyperlink" Target="https://medlineplus.gov/spanish/turnersyndrome.html" TargetMode="External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subTitle" idx="4294967295"/>
          </p:nvPr>
        </p:nvSpPr>
        <p:spPr>
          <a:xfrm>
            <a:off x="2849525" y="4104906"/>
            <a:ext cx="4910138" cy="577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latin typeface="+mj-lt"/>
              </a:rPr>
              <a:t>Vamos a conocerlo...</a:t>
            </a:r>
            <a:endParaRPr b="1" dirty="0">
              <a:latin typeface="+mj-lt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528AEC9-5BE1-499E-BEE8-144D9D5C9C8E}"/>
              </a:ext>
            </a:extLst>
          </p:cNvPr>
          <p:cNvSpPr/>
          <p:nvPr/>
        </p:nvSpPr>
        <p:spPr>
          <a:xfrm rot="1403772">
            <a:off x="996660" y="266674"/>
            <a:ext cx="470517" cy="3657600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FF5738B-B3C4-4EB2-9447-7208DF34D239}"/>
              </a:ext>
            </a:extLst>
          </p:cNvPr>
          <p:cNvSpPr/>
          <p:nvPr/>
        </p:nvSpPr>
        <p:spPr>
          <a:xfrm rot="20549983">
            <a:off x="993991" y="309717"/>
            <a:ext cx="470517" cy="3657600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Gráfico 7" descr="Mariposa">
            <a:extLst>
              <a:ext uri="{FF2B5EF4-FFF2-40B4-BE49-F238E27FC236}">
                <a16:creationId xmlns:a16="http://schemas.microsoft.com/office/drawing/2014/main" id="{C832D378-D02F-4D39-BA5A-B7D4A5C1A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385" y="-64020"/>
            <a:ext cx="914400" cy="91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C053FC4-6E68-4253-B05B-7E6A077D1EA0}"/>
              </a:ext>
            </a:extLst>
          </p:cNvPr>
          <p:cNvSpPr txBox="1"/>
          <p:nvPr/>
        </p:nvSpPr>
        <p:spPr>
          <a:xfrm>
            <a:off x="2743200" y="460744"/>
            <a:ext cx="57982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SÍNDROME DE TURNER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;p14">
            <a:extLst>
              <a:ext uri="{FF2B5EF4-FFF2-40B4-BE49-F238E27FC236}">
                <a16:creationId xmlns:a16="http://schemas.microsoft.com/office/drawing/2014/main" id="{EF2122E1-3242-4CCC-AC19-B5C9BAA7575C}"/>
              </a:ext>
            </a:extLst>
          </p:cNvPr>
          <p:cNvSpPr txBox="1">
            <a:spLocks/>
          </p:cNvSpPr>
          <p:nvPr/>
        </p:nvSpPr>
        <p:spPr>
          <a:xfrm>
            <a:off x="0" y="444500"/>
            <a:ext cx="8521700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s-ES" dirty="0"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¿DE QUÉ SE TRATA?</a:t>
            </a:r>
          </a:p>
        </p:txBody>
      </p:sp>
      <p:sp>
        <p:nvSpPr>
          <p:cNvPr id="3" name="Google Shape;65;p14">
            <a:extLst>
              <a:ext uri="{FF2B5EF4-FFF2-40B4-BE49-F238E27FC236}">
                <a16:creationId xmlns:a16="http://schemas.microsoft.com/office/drawing/2014/main" id="{ACBE8C36-A583-441E-84DD-802F525D76EC}"/>
              </a:ext>
            </a:extLst>
          </p:cNvPr>
          <p:cNvSpPr txBox="1">
            <a:spLocks/>
          </p:cNvSpPr>
          <p:nvPr/>
        </p:nvSpPr>
        <p:spPr>
          <a:xfrm>
            <a:off x="0" y="1233488"/>
            <a:ext cx="8521700" cy="36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sz="1400" b="0" i="0" u="none" strike="noStrike" cap="non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indent="0">
              <a:buFont typeface="Playfair Display"/>
              <a:buNone/>
            </a:pPr>
            <a:r>
              <a:rPr lang="es-ES" sz="2400" dirty="0">
                <a:latin typeface="Arial"/>
                <a:cs typeface="Arial"/>
              </a:rPr>
              <a:t>-Es un trastorno genético raro que solo afecta al género femenino</a:t>
            </a:r>
          </a:p>
          <a:p>
            <a:pPr marL="0" indent="0">
              <a:spcBef>
                <a:spcPts val="1200"/>
              </a:spcBef>
              <a:buFont typeface="Playfair Display"/>
              <a:buNone/>
            </a:pPr>
            <a:r>
              <a:rPr lang="es-ES" sz="2400" dirty="0">
                <a:latin typeface="Arial"/>
                <a:cs typeface="Arial"/>
              </a:rPr>
              <a:t>-Afecta a 1 de cada 2500 niñas nacidas vivas. </a:t>
            </a:r>
          </a:p>
          <a:p>
            <a:pPr marL="0" indent="0">
              <a:spcBef>
                <a:spcPts val="1200"/>
              </a:spcBef>
              <a:buFont typeface="Playfair Display"/>
              <a:buNone/>
            </a:pPr>
            <a:r>
              <a:rPr lang="es-ES" sz="2400" dirty="0">
                <a:latin typeface="Arial"/>
                <a:cs typeface="Arial"/>
              </a:rPr>
              <a:t>-La enfermedad se da cuando hay una ausencia total o parcial de un cromosoma X (normalmente las mujeres tienen 2 cromosomas X en cada célula).</a:t>
            </a:r>
          </a:p>
          <a:p>
            <a:pPr marL="0" indent="0">
              <a:spcBef>
                <a:spcPts val="1200"/>
              </a:spcBef>
              <a:buFont typeface="Playfair Display"/>
              <a:buNone/>
            </a:pPr>
            <a:r>
              <a:rPr lang="es-ES" sz="2400" dirty="0">
                <a:latin typeface="Arial"/>
                <a:cs typeface="Arial"/>
              </a:rPr>
              <a:t>-En el caso de ausencia parcial del mismo, se denomina mosaico y esas pacientes suelen tener síntomas menos acusados</a:t>
            </a:r>
            <a:r>
              <a:rPr lang="es-ES" sz="2800" dirty="0"/>
              <a:t>. </a:t>
            </a:r>
            <a:endParaRPr lang="es-ES" sz="2400" dirty="0"/>
          </a:p>
          <a:p>
            <a:pPr marL="0" indent="457200">
              <a:spcBef>
                <a:spcPts val="1200"/>
              </a:spcBef>
              <a:spcAft>
                <a:spcPts val="1200"/>
              </a:spcAft>
              <a:buFont typeface="Playfair Display"/>
              <a:buNone/>
            </a:pPr>
            <a:endParaRPr lang="es-ES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F287A33-D90B-43A9-B209-EBB356F5576E}"/>
              </a:ext>
            </a:extLst>
          </p:cNvPr>
          <p:cNvSpPr/>
          <p:nvPr/>
        </p:nvSpPr>
        <p:spPr>
          <a:xfrm rot="1403772">
            <a:off x="7623157" y="50293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227A91C-9E9F-4194-956E-410433CDDDC6}"/>
              </a:ext>
            </a:extLst>
          </p:cNvPr>
          <p:cNvSpPr/>
          <p:nvPr/>
        </p:nvSpPr>
        <p:spPr>
          <a:xfrm rot="20549983">
            <a:off x="7654025" y="50294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Gráfico 7" descr="Mariposa">
            <a:extLst>
              <a:ext uri="{FF2B5EF4-FFF2-40B4-BE49-F238E27FC236}">
                <a16:creationId xmlns:a16="http://schemas.microsoft.com/office/drawing/2014/main" id="{0F4BF976-B5F6-4C02-A09F-AC92829A4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4996" y="2707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4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TEORIÁS QUE EXPLICAN SU ORIGEN: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16588"/>
            <a:ext cx="8520600" cy="3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18"/>
              <a:buFont typeface="Arial"/>
              <a:buNone/>
            </a:pPr>
            <a:r>
              <a:rPr lang="es" u="sng" dirty="0">
                <a:latin typeface="Arial"/>
                <a:ea typeface="Arial"/>
                <a:cs typeface="Arial"/>
                <a:sym typeface="Arial"/>
              </a:rPr>
              <a:t>-Teoría meiótica:</a:t>
            </a:r>
            <a:r>
              <a:rPr lang="es" dirty="0">
                <a:latin typeface="Arial"/>
                <a:ea typeface="Arial"/>
                <a:cs typeface="Arial"/>
                <a:sym typeface="Arial"/>
              </a:rPr>
              <a:t> error en la portación del cromosoma X  en la formación del</a:t>
            </a:r>
            <a:r>
              <a:rPr lang="es" dirty="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 </a:t>
            </a:r>
            <a:r>
              <a:rPr lang="es" dirty="0">
                <a:latin typeface="Arial"/>
                <a:ea typeface="Arial"/>
                <a:cs typeface="Arial"/>
                <a:sym typeface="Arial"/>
              </a:rPr>
              <a:t>óvulo y los espermatozoides.. En este caso no existirá el cromosoma (45, X0).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18"/>
              <a:buFont typeface="Arial"/>
              <a:buNone/>
            </a:pPr>
            <a:r>
              <a:rPr lang="es" u="sng" dirty="0">
                <a:latin typeface="Arial"/>
                <a:ea typeface="Arial"/>
                <a:cs typeface="Arial"/>
                <a:sym typeface="Arial"/>
              </a:rPr>
              <a:t>-Teoría mitótica:</a:t>
            </a:r>
            <a:r>
              <a:rPr lang="es" dirty="0">
                <a:latin typeface="Arial"/>
                <a:ea typeface="Arial"/>
                <a:cs typeface="Arial"/>
                <a:sym typeface="Arial"/>
              </a:rPr>
              <a:t> la pérdida de uno de los cromosomas se ocasiona durante el primer periodo del desarrollo embrionario. En este otro caso se generan poblaciones celulares con un solo cromosoma X y poblaciones con dos de ellos (46, XX/45, X0).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-Las investigaciones apoyan la segunda teoría.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-En el 75% de los casos, el cromosoma X ausente tiene origen paterno.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18"/>
              <a:buFont typeface="Arial"/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-En ningún caso se considera una enfermedad hereditaria.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F31EEB4-08F0-477F-9F9F-0345AEB4CC6C}"/>
              </a:ext>
            </a:extLst>
          </p:cNvPr>
          <p:cNvSpPr/>
          <p:nvPr/>
        </p:nvSpPr>
        <p:spPr>
          <a:xfrm rot="1403772">
            <a:off x="8176048" y="50293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92F3A18-6516-4CB6-8397-265B9AEAB8B9}"/>
              </a:ext>
            </a:extLst>
          </p:cNvPr>
          <p:cNvSpPr/>
          <p:nvPr/>
        </p:nvSpPr>
        <p:spPr>
          <a:xfrm rot="20549983">
            <a:off x="8206916" y="50294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231CC951-95B6-4F8E-B841-E534A80147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7887" y="270729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5420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SINTOMATOLOGÍA FÍSICA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dirty="0">
                <a:latin typeface="Arial"/>
                <a:cs typeface="Arial"/>
              </a:rPr>
              <a:t>-Generalmente presentan baja estatura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dirty="0">
                <a:latin typeface="Arial"/>
                <a:cs typeface="Arial"/>
              </a:rPr>
              <a:t>-Sus ovarios suelen ser no funcionales en la mayoría de los casos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cs typeface="Arial"/>
              </a:rPr>
              <a:t>-Pueden tener cardiopatías congénitas (coartación de aorta, hipoplasia…)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cs typeface="Arial"/>
                <a:sym typeface="Arial"/>
              </a:rPr>
              <a:t>-Cuello corto y pecho en forma de escudo </a:t>
            </a:r>
            <a:endParaRPr dirty="0"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cs typeface="Arial"/>
                <a:sym typeface="Arial"/>
              </a:rPr>
              <a:t>-Cabello con implantación baja en la nuca</a:t>
            </a:r>
            <a:endParaRPr dirty="0"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cs typeface="Arial"/>
                <a:sym typeface="Arial"/>
              </a:rPr>
              <a:t>-Edema de manos y pies </a:t>
            </a:r>
            <a:endParaRPr dirty="0"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dirty="0">
                <a:latin typeface="Arial"/>
                <a:cs typeface="Arial"/>
                <a:sym typeface="Arial"/>
              </a:rPr>
              <a:t>-Baja implantación de las orejas</a:t>
            </a:r>
            <a:endParaRPr dirty="0">
              <a:latin typeface="Arial"/>
              <a:cs typeface="Arial"/>
              <a:sym typeface="Arial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B98A91CA-C98C-4733-A455-FD1C42B5E27A}"/>
              </a:ext>
            </a:extLst>
          </p:cNvPr>
          <p:cNvSpPr/>
          <p:nvPr/>
        </p:nvSpPr>
        <p:spPr>
          <a:xfrm rot="1403772">
            <a:off x="7623157" y="135349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FAE123C-E6B0-48AA-894A-3EFC9D250B55}"/>
              </a:ext>
            </a:extLst>
          </p:cNvPr>
          <p:cNvSpPr/>
          <p:nvPr/>
        </p:nvSpPr>
        <p:spPr>
          <a:xfrm rot="20549983">
            <a:off x="7654025" y="135350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9219D07B-9668-4520-B74F-EED2A4081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4996" y="355785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360450"/>
            <a:ext cx="8520600" cy="46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-Rasgos anómalos en los ojos o párpados caídos.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-Ausencia de reglas e infertilidad.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-Falta de desarrollo de los senos a la edad esperada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-Muchos lunares en la piel.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-En algunos casos también presentan: anomalías esqueléticas, problemas de visión, problemas renales.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-La mayoría de las muejres afectadas tienen una inteligencia normal, pero en ocasiones tienen retrasos en el desarrollo, de aprendizaje o de conducta.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-Corren el riesgo de tener: hipertensión arterial, problemas renales, diabetes, cataratas, obesidad, osteoporosis, estenosis aórtica, escoliosis, infecciones de oido y problemas tiroideos.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dirty="0">
                <a:latin typeface="Arial"/>
                <a:ea typeface="Arial"/>
                <a:cs typeface="Arial"/>
                <a:sym typeface="Arial"/>
              </a:rPr>
              <a:t>-También suelen asociarse los problemas de su imagen corporal y de autoestima.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803D1EB-F072-422B-9C28-CCAB3620B966}"/>
              </a:ext>
            </a:extLst>
          </p:cNvPr>
          <p:cNvSpPr/>
          <p:nvPr/>
        </p:nvSpPr>
        <p:spPr>
          <a:xfrm rot="1403772">
            <a:off x="7623157" y="340914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0E16BD0-C5D8-4CC8-9F9C-3986E7800FAE}"/>
              </a:ext>
            </a:extLst>
          </p:cNvPr>
          <p:cNvSpPr/>
          <p:nvPr/>
        </p:nvSpPr>
        <p:spPr>
          <a:xfrm rot="20549983">
            <a:off x="7654025" y="340915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Gráfico 4" descr="Mariposa">
            <a:extLst>
              <a:ext uri="{FF2B5EF4-FFF2-40B4-BE49-F238E27FC236}">
                <a16:creationId xmlns:a16="http://schemas.microsoft.com/office/drawing/2014/main" id="{0892341E-BC75-4E13-B597-8DC70E621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4996" y="561350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DIAGNÓSTICO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254993" y="997075"/>
            <a:ext cx="8520600" cy="3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-Valoración de los síntomas.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-Prueba genética. 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-Exámenes físicos, ginecológicos y mamarios.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-Cariotipo (prueba para recuento de cromosomas).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-Prueba de ultrasonido.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-Prueba de amniocentesis.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Se puede diagnosticar: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	-Antes del nacimiento.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	-Etapa infancia.</a:t>
            </a:r>
            <a:endParaRPr sz="1200" dirty="0">
              <a:latin typeface="Arial"/>
              <a:cs typeface="Arial"/>
            </a:endParaRPr>
          </a:p>
          <a:p>
            <a:pPr marL="0" indent="0">
              <a:lnSpc>
                <a:spcPct val="125000"/>
              </a:lnSpc>
              <a:spcBef>
                <a:spcPts val="1200"/>
              </a:spcBef>
              <a:buNone/>
            </a:pPr>
            <a:r>
              <a:rPr lang="es" sz="1200" dirty="0">
                <a:latin typeface="Arial"/>
                <a:cs typeface="Arial"/>
              </a:rPr>
              <a:t>	-Adolescencia o inicio de edad adulta (en casos de síntomas leves).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7C3FF48-99D4-4879-9B6B-DFB9B447BEAD}"/>
              </a:ext>
            </a:extLst>
          </p:cNvPr>
          <p:cNvSpPr/>
          <p:nvPr/>
        </p:nvSpPr>
        <p:spPr>
          <a:xfrm rot="1403772">
            <a:off x="7623157" y="50293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F925E20-D09F-4D3F-A15C-94D7CA78E25D}"/>
              </a:ext>
            </a:extLst>
          </p:cNvPr>
          <p:cNvSpPr/>
          <p:nvPr/>
        </p:nvSpPr>
        <p:spPr>
          <a:xfrm rot="20549983">
            <a:off x="7654025" y="50294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DC9D424D-D003-4EA0-A214-5BBA0BDBC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4996" y="270729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PRONÓSTICO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n-lt"/>
              </a:rPr>
              <a:t>-En la actualidad no existe cura dado que es una anomalía genética.</a:t>
            </a:r>
            <a:endParaRPr dirty="0">
              <a:latin typeface="+mn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+mn-lt"/>
              </a:rPr>
              <a:t>-Sin embargo, se conocen una serie de tratamientos que deben seguir las personas afectadas para paliar sus síntomas e impedir que avance la enfermedad.</a:t>
            </a:r>
            <a:endParaRPr dirty="0">
              <a:latin typeface="+mn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>
                <a:latin typeface="+mn-lt"/>
              </a:rPr>
              <a:t>-Las pacientes deben llevar un control médico de por vida y contando con la supervisión de varios especialistas.</a:t>
            </a:r>
            <a:endParaRPr dirty="0">
              <a:latin typeface="+mn-l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dirty="0">
                <a:latin typeface="+mn-lt"/>
              </a:rPr>
              <a:t>-Con una atención médica adecuada, pueden tener una vida sana y estable. </a:t>
            </a:r>
            <a:endParaRPr dirty="0">
              <a:latin typeface="+mn-lt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611953D-CBE4-426C-A6E3-1B9A7822803E}"/>
              </a:ext>
            </a:extLst>
          </p:cNvPr>
          <p:cNvSpPr/>
          <p:nvPr/>
        </p:nvSpPr>
        <p:spPr>
          <a:xfrm rot="1403772">
            <a:off x="7623157" y="57381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47BDF8A-17FE-4944-A3B6-59667225A2F7}"/>
              </a:ext>
            </a:extLst>
          </p:cNvPr>
          <p:cNvSpPr/>
          <p:nvPr/>
        </p:nvSpPr>
        <p:spPr>
          <a:xfrm rot="20549983">
            <a:off x="7654025" y="57382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BD189F48-85AE-4CAC-935F-3C3EC3250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4996" y="277817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TRATAMIENTOS: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-</a:t>
            </a:r>
            <a:r>
              <a:rPr lang="es" u="sng" dirty="0">
                <a:latin typeface="+mj-lt"/>
              </a:rPr>
              <a:t>Hormona del crecimiento:</a:t>
            </a:r>
            <a:r>
              <a:rPr lang="es" dirty="0">
                <a:latin typeface="+mj-lt"/>
              </a:rPr>
              <a:t> ayuda a que las niñas tengan una estatura </a:t>
            </a:r>
            <a:r>
              <a:rPr lang="es-ES" dirty="0">
                <a:latin typeface="+mj-lt"/>
              </a:rPr>
              <a:t>dentro de los percentiles de la normalidad, especialmente cuando se empieza la terapia en edades tempranas</a:t>
            </a:r>
            <a:endParaRPr dirty="0">
              <a:latin typeface="+mj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u="sng" dirty="0">
                <a:latin typeface="+mj-lt"/>
              </a:rPr>
              <a:t>-Terapia de sustitución hormonal:</a:t>
            </a:r>
            <a:r>
              <a:rPr lang="es" dirty="0">
                <a:latin typeface="+mj-lt"/>
              </a:rPr>
              <a:t> para estimular el desarrollo sexual. </a:t>
            </a:r>
            <a:endParaRPr dirty="0">
              <a:latin typeface="+mj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+mj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u="sng" dirty="0">
                <a:latin typeface="+mj-lt"/>
              </a:rPr>
              <a:t>-Técnicas de reproducción asistida:</a:t>
            </a:r>
            <a:r>
              <a:rPr lang="es" dirty="0">
                <a:latin typeface="+mj-lt"/>
              </a:rPr>
              <a:t> pueden ayudar en ocasiones a que puedan quedarse embarazadas. </a:t>
            </a:r>
            <a:endParaRPr dirty="0">
              <a:latin typeface="+mj-l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+mj-l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u="sng" dirty="0">
                <a:latin typeface="+mj-lt"/>
              </a:rPr>
              <a:t>-Cirugía cardiaca:</a:t>
            </a:r>
            <a:r>
              <a:rPr lang="es" dirty="0">
                <a:latin typeface="+mj-lt"/>
              </a:rPr>
              <a:t> si es necesaria la corrección de los problemas cardiacos derivados. </a:t>
            </a:r>
            <a:endParaRPr dirty="0">
              <a:latin typeface="+mj-lt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47E3AE0-1CA4-46B0-A5CD-63B34779F348}"/>
              </a:ext>
            </a:extLst>
          </p:cNvPr>
          <p:cNvSpPr/>
          <p:nvPr/>
        </p:nvSpPr>
        <p:spPr>
          <a:xfrm rot="1403772">
            <a:off x="7623157" y="50293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E004178-EA34-45C2-89AF-31577D9058D1}"/>
              </a:ext>
            </a:extLst>
          </p:cNvPr>
          <p:cNvSpPr/>
          <p:nvPr/>
        </p:nvSpPr>
        <p:spPr>
          <a:xfrm rot="20549983">
            <a:off x="7654025" y="50294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BA68A059-46CD-4A0D-9657-4CAF3E096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4996" y="270729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BIBLIOGRAFÍA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314" u="sng" dirty="0">
                <a:solidFill>
                  <a:schemeClr val="accent6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https://medlineplus.gov/spanish/turnersyndrome.html</a:t>
            </a:r>
            <a:endParaRPr sz="3314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3314" u="sng" dirty="0">
                <a:solidFill>
                  <a:schemeClr val="accent6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https://www.mayoclinic.org/es-es/diseases-conditions/turner-syndrome/symptoms-causes/syc-20360782</a:t>
            </a:r>
            <a:endParaRPr sz="3314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3314" u="sng" dirty="0">
                <a:solidFill>
                  <a:schemeClr val="accent6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https://kidshealth.org/es/teens/turner.html</a:t>
            </a:r>
            <a:endParaRPr sz="3314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3314" u="sng" dirty="0">
                <a:solidFill>
                  <a:schemeClr val="accent6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https://rarediseases.info.nih.gov/espanol/12896/sindrome-de-turner</a:t>
            </a:r>
            <a:endParaRPr sz="3314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3314" u="sng" dirty="0">
                <a:solidFill>
                  <a:schemeClr val="accent6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https://es.wikipedia.org/wiki/S%C3%ADndrome_de_Turner</a:t>
            </a:r>
            <a:endParaRPr sz="3314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B1F524E7-740F-43D1-83F2-BE1FF066B71B}"/>
              </a:ext>
            </a:extLst>
          </p:cNvPr>
          <p:cNvSpPr/>
          <p:nvPr/>
        </p:nvSpPr>
        <p:spPr>
          <a:xfrm rot="1403772">
            <a:off x="7623157" y="50293"/>
            <a:ext cx="213808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4629203-C4DB-43C7-8933-46F69B6B7A6C}"/>
              </a:ext>
            </a:extLst>
          </p:cNvPr>
          <p:cNvSpPr/>
          <p:nvPr/>
        </p:nvSpPr>
        <p:spPr>
          <a:xfrm rot="20549983">
            <a:off x="7654025" y="50294"/>
            <a:ext cx="245131" cy="1355272"/>
          </a:xfrm>
          <a:prstGeom prst="ellipse">
            <a:avLst/>
          </a:prstGeom>
          <a:solidFill>
            <a:srgbClr val="F490DF"/>
          </a:solidFill>
          <a:ln>
            <a:solidFill>
              <a:srgbClr val="F49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Mariposa">
            <a:extLst>
              <a:ext uri="{FF2B5EF4-FFF2-40B4-BE49-F238E27FC236}">
                <a16:creationId xmlns:a16="http://schemas.microsoft.com/office/drawing/2014/main" id="{98051BA3-594B-4863-AB06-D75536D9D0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4996" y="270729"/>
            <a:ext cx="914400" cy="914400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highlight>
                  <a:srgbClr val="FF00FF"/>
                </a:highlight>
                <a:latin typeface="+mj-lt"/>
              </a:rPr>
              <a:t>¡MUCHAS GRACIAS A TOD@S!</a:t>
            </a:r>
            <a:endParaRPr dirty="0">
              <a:highlight>
                <a:srgbClr val="FF00FF"/>
              </a:highlight>
              <a:latin typeface="+mj-lt"/>
            </a:endParaRPr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4847086" y="905875"/>
            <a:ext cx="3833700" cy="3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b="1" u="sng" dirty="0">
                <a:solidFill>
                  <a:srgbClr val="FFC000"/>
                </a:solidFill>
              </a:rPr>
              <a:t>Síguenos en nuestras redes sociales:</a:t>
            </a:r>
            <a:endParaRPr sz="2000" b="1" u="sng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000" b="1" dirty="0">
                <a:solidFill>
                  <a:srgbClr val="FFC000"/>
                </a:solidFill>
              </a:rPr>
              <a:t>-Facebook</a:t>
            </a:r>
            <a:endParaRPr sz="2000" b="1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000" b="1" dirty="0">
                <a:solidFill>
                  <a:srgbClr val="FFC000"/>
                </a:solidFill>
              </a:rPr>
              <a:t>-Instagram</a:t>
            </a:r>
            <a:endParaRPr sz="2000" b="1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000" b="1" dirty="0">
                <a:solidFill>
                  <a:srgbClr val="FFC000"/>
                </a:solidFill>
              </a:rPr>
              <a:t>-Twitter</a:t>
            </a:r>
            <a:endParaRPr sz="2000" b="1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000" b="1" i="1" dirty="0">
                <a:solidFill>
                  <a:srgbClr val="FFC000"/>
                </a:solidFill>
              </a:rPr>
              <a:t>...Y mantente informad@ sobre enfermedades poco conocidas.</a:t>
            </a:r>
            <a:endParaRPr sz="2000" b="1" i="1" dirty="0">
              <a:solidFill>
                <a:srgbClr val="FFC000"/>
              </a:solidFill>
            </a:endParaRPr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4457225" cy="3247996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2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3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4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5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6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7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ppt/theme/themeOverride8.xml><?xml version="1.0" encoding="utf-8"?>
<a:themeOverride xmlns:a="http://schemas.openxmlformats.org/drawingml/2006/main">
  <a:clrScheme name="Pop">
    <a:dk1>
      <a:srgbClr val="F8E71C"/>
    </a:dk1>
    <a:lt1>
      <a:srgbClr val="FFFFFF"/>
    </a:lt1>
    <a:dk2>
      <a:srgbClr val="000000"/>
    </a:dk2>
    <a:lt2>
      <a:srgbClr val="D9D9D9"/>
    </a:lt2>
    <a:accent1>
      <a:srgbClr val="666666"/>
    </a:accent1>
    <a:accent2>
      <a:srgbClr val="483165"/>
    </a:accent2>
    <a:accent3>
      <a:srgbClr val="EB1E95"/>
    </a:accent3>
    <a:accent4>
      <a:srgbClr val="01AFD1"/>
    </a:accent4>
    <a:accent5>
      <a:srgbClr val="0F9D58"/>
    </a:accent5>
    <a:accent6>
      <a:srgbClr val="9C27B0"/>
    </a:accent6>
    <a:hlink>
      <a:srgbClr val="0F9D58"/>
    </a:hlink>
    <a:folHlink>
      <a:srgbClr val="0F9D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721</Words>
  <Application>Microsoft Office PowerPoint</Application>
  <PresentationFormat>Presentación en pantalla (16:9)</PresentationFormat>
  <Paragraphs>68</Paragraphs>
  <Slides>10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Rounded MT Bold</vt:lpstr>
      <vt:lpstr>Montserrat</vt:lpstr>
      <vt:lpstr>Oswald</vt:lpstr>
      <vt:lpstr>Playfair Display</vt:lpstr>
      <vt:lpstr>Pop</vt:lpstr>
      <vt:lpstr>Presentación de PowerPoint</vt:lpstr>
      <vt:lpstr>Presentación de PowerPoint</vt:lpstr>
      <vt:lpstr>TEORIÁS QUE EXPLICAN SU ORIGEN:</vt:lpstr>
      <vt:lpstr>SINTOMATOLOGÍA FÍSICA</vt:lpstr>
      <vt:lpstr>Presentación de PowerPoint</vt:lpstr>
      <vt:lpstr>DIAGNÓSTICO</vt:lpstr>
      <vt:lpstr>PRONÓSTICO</vt:lpstr>
      <vt:lpstr>TRATAMIENTOS:</vt:lpstr>
      <vt:lpstr>BIBLIOGRAFÍA</vt:lpstr>
      <vt:lpstr>¡MUCHAS GRACIAS A TOD@S!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Síndrome de Turner</dc:title>
  <dc:creator>vanesa</dc:creator>
  <cp:lastModifiedBy>VANESA CHIMENO ALEGRE</cp:lastModifiedBy>
  <cp:revision>5</cp:revision>
  <dcterms:modified xsi:type="dcterms:W3CDTF">2024-01-19T07:56:17Z</dcterms:modified>
</cp:coreProperties>
</file>